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8" r:id="rId5"/>
    <p:sldId id="291" r:id="rId6"/>
    <p:sldId id="290" r:id="rId7"/>
    <p:sldId id="292" r:id="rId8"/>
    <p:sldId id="296" r:id="rId9"/>
    <p:sldId id="295" r:id="rId10"/>
    <p:sldId id="293" r:id="rId11"/>
    <p:sldId id="294" r:id="rId12"/>
    <p:sldId id="285" r:id="rId13"/>
    <p:sldId id="297" r:id="rId14"/>
    <p:sldId id="29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E7E69"/>
    <a:srgbClr val="16A281"/>
    <a:srgbClr val="B2B618"/>
    <a:srgbClr val="E0E438"/>
    <a:srgbClr val="B0C73D"/>
    <a:srgbClr val="3CAE5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52" autoAdjust="0"/>
  </p:normalViewPr>
  <p:slideViewPr>
    <p:cSldViewPr showGuides="1">
      <p:cViewPr>
        <p:scale>
          <a:sx n="88" d="100"/>
          <a:sy n="88" d="100"/>
        </p:scale>
        <p:origin x="-466" y="-77"/>
      </p:cViewPr>
      <p:guideLst>
        <p:guide orient="horz" pos="2328"/>
        <p:guide orient="horz" pos="624"/>
        <p:guide orient="horz" pos="4056"/>
        <p:guide pos="3864"/>
        <p:guide pos="7512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3288" y="84"/>
      </p:cViewPr>
      <p:guideLst/>
    </p:cSldViewPr>
  </p:notesViewPr>
  <p:gridSpacing cx="46085125" cy="4608512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pPr/>
              <a:t>9/22/2019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pPr/>
              <a:t>9/22/2019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50052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72151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68654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00471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90774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28569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679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9/22/2019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9/22/2019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9/22/2019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9/22/2019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9/22/2019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9/22/2019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9/22/2019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9/22/2019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9/22/2019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9/22/2019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pPr/>
              <a:t>9/22/2019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pPr/>
              <a:t>9/22/2019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5.png"/><Relationship Id="rId3" Type="http://schemas.openxmlformats.org/officeDocument/2006/relationships/image" Target="../media/image17.jpe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jpeg"/><Relationship Id="rId5" Type="http://schemas.openxmlformats.org/officeDocument/2006/relationships/image" Target="../media/image19.jpeg"/><Relationship Id="rId10" Type="http://schemas.openxmlformats.org/officeDocument/2006/relationships/image" Target="../media/image23.png"/><Relationship Id="rId4" Type="http://schemas.openxmlformats.org/officeDocument/2006/relationships/image" Target="../media/image18.jpeg"/><Relationship Id="rId9" Type="http://schemas.openxmlformats.org/officeDocument/2006/relationships/image" Target="../media/image22.jpeg"/><Relationship Id="rId1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493D4EDA-58E0-40CC-B3CA-14CDEB349D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xmlns="" id="{3840F91C-EDD0-4D4E-A4AB-E6C77856C88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4A2E7EC3-E07C-46CE-9B25-41865A5068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889940"/>
            <a:ext cx="10993546" cy="726520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Augmented by,</a:t>
            </a:r>
          </a:p>
          <a:p>
            <a:r>
              <a:rPr lang="en-IN" b="1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Ajai</a:t>
            </a:r>
            <a:r>
              <a:rPr lang="en-IN" b="1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 John </a:t>
            </a:r>
            <a:r>
              <a:rPr lang="en-IN" b="1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Chemmanam</a:t>
            </a:r>
            <a:r>
              <a:rPr lang="en-IN" b="1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, </a:t>
            </a:r>
            <a:r>
              <a:rPr lang="en-IN" b="1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Anito</a:t>
            </a:r>
            <a:r>
              <a:rPr lang="en-IN" b="1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IN" b="1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Anto</a:t>
            </a:r>
            <a:r>
              <a:rPr lang="en-IN" b="1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, Edwin Jose, </a:t>
            </a:r>
            <a:r>
              <a:rPr lang="en-IN" b="1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Chetan</a:t>
            </a:r>
            <a:r>
              <a:rPr lang="en-IN" b="1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IN" b="1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Mandloi</a:t>
            </a:r>
            <a:r>
              <a:rPr lang="en-IN" b="1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 &amp; </a:t>
            </a:r>
            <a:r>
              <a:rPr lang="en-IN" b="1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Gisha</a:t>
            </a:r>
            <a:r>
              <a:rPr lang="en-IN" b="1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 C. G.</a:t>
            </a:r>
            <a:endParaRPr lang="en-US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877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20190920_1734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190920_17355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292"/>
            <a:ext cx="12192000" cy="68394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xmlns="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2187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MOTIVATION</a:t>
            </a:r>
          </a:p>
          <a:p>
            <a:pPr algn="ctr"/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&amp; PLANNIG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xmlns="" id="{9F23A462-D581-4451-A275-D8FA412E14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723232" y="1216987"/>
            <a:ext cx="1587500" cy="15875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FAD125B-9A3B-49A4-B9EC-C8A6D3CF9C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705979" y="3191459"/>
            <a:ext cx="1587500" cy="15875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233E4AB5-6FC1-4454-9421-850EF5A4AD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109244" y="3187594"/>
            <a:ext cx="1587500" cy="15875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40123448-0B37-4226-B26C-A3081E6142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495256" y="3187594"/>
            <a:ext cx="1587500" cy="15875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355211EE-8286-42CD-A4AF-EDD1186B28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881268" y="3187594"/>
            <a:ext cx="1587500" cy="158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D3287700-63E7-4098-B825-B123C11134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881268" y="1366613"/>
            <a:ext cx="1587500" cy="158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69943F00-C6CB-4F10-A02B-801F37984D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881268" y="5008575"/>
            <a:ext cx="1587500" cy="158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xmlns="" id="{78C71AAC-D0D2-4BBF-B302-54163A284E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stCxn id="3" idx="6"/>
            <a:endCxn id="41" idx="6"/>
          </p:cNvCxnSpPr>
          <p:nvPr/>
        </p:nvCxnSpPr>
        <p:spPr>
          <a:xfrm flipH="1">
            <a:off x="3293479" y="2010737"/>
            <a:ext cx="17253" cy="1974472"/>
          </a:xfrm>
          <a:prstGeom prst="bentConnector3">
            <a:avLst>
              <a:gd name="adj1" fmla="val -1324987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331AB5AC-284A-472B-B8E5-2F198F4E96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  <a:endCxn id="42" idx="2"/>
          </p:cNvCxnSpPr>
          <p:nvPr/>
        </p:nvCxnSpPr>
        <p:spPr>
          <a:xfrm>
            <a:off x="3540125" y="3981344"/>
            <a:ext cx="569119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xmlns="" id="{91394D4E-BC7A-418D-B233-6C374456AE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  <a:stCxn id="42" idx="6"/>
            <a:endCxn id="73" idx="2"/>
          </p:cNvCxnSpPr>
          <p:nvPr/>
        </p:nvCxnSpPr>
        <p:spPr>
          <a:xfrm>
            <a:off x="5696744" y="3981344"/>
            <a:ext cx="798512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xmlns="" id="{61AAA85B-D8C7-43BE-844A-6252650151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>
            <a:off x="8082756" y="3981344"/>
            <a:ext cx="798512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xmlns="" id="{4741AA56-D9ED-492E-8385-5CB8274B12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stCxn id="76" idx="2"/>
            <a:endCxn id="77" idx="2"/>
          </p:cNvCxnSpPr>
          <p:nvPr/>
        </p:nvCxnSpPr>
        <p:spPr>
          <a:xfrm rot="10800000" flipV="1">
            <a:off x="8881268" y="2160363"/>
            <a:ext cx="12700" cy="3641962"/>
          </a:xfrm>
          <a:prstGeom prst="bentConnector3">
            <a:avLst>
              <a:gd name="adj1" fmla="val 1800000"/>
            </a:avLst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6BEBF752-C33D-4EC4-8210-F7B1D3A10097}"/>
              </a:ext>
            </a:extLst>
          </p:cNvPr>
          <p:cNvSpPr/>
          <p:nvPr/>
        </p:nvSpPr>
        <p:spPr>
          <a:xfrm>
            <a:off x="1839808" y="1566101"/>
            <a:ext cx="1371600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 smtClean="0"/>
              <a:t>New to a place &amp;  Unclear sign boards</a:t>
            </a:r>
          </a:p>
          <a:p>
            <a:pPr algn="ctr"/>
            <a:endParaRPr lang="en-US" sz="16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D4EC02E4-F054-4111-9038-AE0BDA4C8060}"/>
              </a:ext>
            </a:extLst>
          </p:cNvPr>
          <p:cNvSpPr/>
          <p:nvPr/>
        </p:nvSpPr>
        <p:spPr>
          <a:xfrm>
            <a:off x="1822555" y="3488822"/>
            <a:ext cx="1371600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 smtClean="0"/>
              <a:t>Randomly distributed buildings &amp; services</a:t>
            </a:r>
            <a:endParaRPr lang="en-US" sz="16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9771041D-83B6-4693-BC25-25AABB3CE3BF}"/>
              </a:ext>
            </a:extLst>
          </p:cNvPr>
          <p:cNvSpPr/>
          <p:nvPr/>
        </p:nvSpPr>
        <p:spPr>
          <a:xfrm>
            <a:off x="4217194" y="3735123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Project Objectives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9F6EE26A-3174-49AD-900E-08C045755F3C}"/>
              </a:ext>
            </a:extLst>
          </p:cNvPr>
          <p:cNvSpPr/>
          <p:nvPr/>
        </p:nvSpPr>
        <p:spPr>
          <a:xfrm>
            <a:off x="6607968" y="3735123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Implementation Plan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3B69453F-B845-4467-8C29-7A6677641EC0}"/>
              </a:ext>
            </a:extLst>
          </p:cNvPr>
          <p:cNvSpPr/>
          <p:nvPr/>
        </p:nvSpPr>
        <p:spPr>
          <a:xfrm>
            <a:off x="8989218" y="3858234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Developing APK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C7CFAFBF-6B2A-49A8-ADCE-FD94A08C87B3}"/>
              </a:ext>
            </a:extLst>
          </p:cNvPr>
          <p:cNvSpPr/>
          <p:nvPr/>
        </p:nvSpPr>
        <p:spPr>
          <a:xfrm>
            <a:off x="8989218" y="1864723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N" sz="1600" dirty="0" smtClean="0">
                <a:solidFill>
                  <a:schemeClr val="bg1"/>
                </a:solidFill>
              </a:rPr>
              <a:t>Data collection &amp; training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6B499F5E-706B-4272-818B-C87149038662}"/>
              </a:ext>
            </a:extLst>
          </p:cNvPr>
          <p:cNvSpPr/>
          <p:nvPr/>
        </p:nvSpPr>
        <p:spPr>
          <a:xfrm>
            <a:off x="8989218" y="5592955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AR view design &amp; responses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FAD125B-9A3B-49A4-B9EC-C8A6D3CF9C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720356" y="4985842"/>
            <a:ext cx="1587500" cy="15875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D4EC02E4-F054-4111-9038-AE0BDA4C8060}"/>
              </a:ext>
            </a:extLst>
          </p:cNvPr>
          <p:cNvSpPr/>
          <p:nvPr/>
        </p:nvSpPr>
        <p:spPr>
          <a:xfrm>
            <a:off x="1793800" y="5257325"/>
            <a:ext cx="1371600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 smtClean="0"/>
              <a:t>Lack of knowledge about services offered.</a:t>
            </a:r>
            <a:endParaRPr lang="en-US" sz="1600" dirty="0"/>
          </a:p>
        </p:txBody>
      </p:sp>
      <p:cxnSp>
        <p:nvCxnSpPr>
          <p:cNvPr id="36" name="Connector: Elbow 9">
            <a:extLst>
              <a:ext uri="{FF2B5EF4-FFF2-40B4-BE49-F238E27FC236}">
                <a16:creationId xmlns:a16="http://schemas.microsoft.com/office/drawing/2014/main" xmlns="" id="{78C71AAC-D0D2-4BBF-B302-54163A284E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 flipH="1">
            <a:off x="3307857" y="3983310"/>
            <a:ext cx="17253" cy="1974472"/>
          </a:xfrm>
          <a:prstGeom prst="bentConnector3">
            <a:avLst>
              <a:gd name="adj1" fmla="val -1324987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4376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xmlns="" id="{364CFD90-D0E1-4BC3-9D8B-7503E2632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xmlns="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2187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 WE 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INCLUDE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D6178536-4D8A-4FF2-BBDC-4B3E7E0FCF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943725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/>
              <a:t>GESTURE </a:t>
            </a:r>
            <a:endParaRPr lang="en-IN" sz="1600" dirty="0" smtClean="0"/>
          </a:p>
          <a:p>
            <a:pPr algn="ctr"/>
            <a:r>
              <a:rPr lang="en-IN" sz="1600" dirty="0" smtClean="0"/>
              <a:t>RECOGNITION</a:t>
            </a:r>
            <a:endParaRPr lang="en-US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416F1356-9015-4B5C-9C64-3C1D963E5F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EB7F2E37-0ACF-4E8A-9C1D-EC5B65BA29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641267" y="2808516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MONETIZATION</a:t>
            </a:r>
            <a:endParaRPr lang="en-US" sz="16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88F812F5-70AF-4FBD-80D9-D59B3C456D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438506" y="2709114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952C5002-7E64-4069-ACA0-6876E54A9B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513069" y="429233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/>
              <a:t>       IMAGE IDENTIFICATION </a:t>
            </a:r>
          </a:p>
          <a:p>
            <a:pPr algn="ctr"/>
            <a:r>
              <a:rPr lang="en-IN" sz="1600" dirty="0" smtClean="0"/>
              <a:t>BASED NAVIGATION</a:t>
            </a:r>
            <a:endParaRPr lang="en-US" sz="16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A49C5F3A-6F0D-4A0F-AE6E-92F342C22A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401944" y="419293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94A75A79-A67A-4A23-8588-7FC5EB9A51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87500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AI BASED </a:t>
            </a:r>
          </a:p>
          <a:p>
            <a:pPr algn="ctr"/>
            <a:r>
              <a:rPr lang="en-US" sz="1600" dirty="0" smtClean="0"/>
              <a:t>IDENTIFICATION</a:t>
            </a:r>
            <a:endParaRPr lang="en-US" sz="16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BBC62739-FA35-49F8-8929-743B31F55A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19600" y="151447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71BB375D-5EE6-4428-9817-2C7DB6B943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5839" y="2868901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VOICE SEARCH</a:t>
            </a:r>
            <a:endParaRPr lang="en-US" sz="16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A511B7-C7F3-4107-9962-1E10D2E087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747939" y="2769499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D4D7D4B6-62C2-45AB-89A5-3A41DA021F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069915" y="4309590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AUGMENTED REALITY</a:t>
            </a:r>
            <a:endParaRPr lang="en-US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83902602-D4BC-4D44-AC14-BB55A86C5D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02015" y="4210188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 4665" descr="Icon of graph. ">
            <a:extLst>
              <a:ext uri="{FF2B5EF4-FFF2-40B4-BE49-F238E27FC236}">
                <a16:creationId xmlns:a16="http://schemas.microsoft.com/office/drawing/2014/main" xmlns="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653674" y="4390850"/>
            <a:ext cx="498288" cy="500331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Rectangle: Rounded Corners 18">
            <a:extLst>
              <a:ext uri="{FF2B5EF4-FFF2-40B4-BE49-F238E27FC236}">
                <a16:creationId xmlns:a16="http://schemas.microsoft.com/office/drawing/2014/main" xmlns="" id="{EB7F2E37-0ACF-4E8A-9C1D-EC5B65BA29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767124" y="5341806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88F812F5-70AF-4FBD-80D9-D59B3C456D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564363" y="5242404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Rounded Corners 26">
            <a:extLst>
              <a:ext uri="{FF2B5EF4-FFF2-40B4-BE49-F238E27FC236}">
                <a16:creationId xmlns:a16="http://schemas.microsoft.com/office/drawing/2014/main" xmlns="" id="{71BB375D-5EE6-4428-9817-2C7DB6B943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827364" y="5272795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NAVIGATION</a:t>
            </a:r>
            <a:endParaRPr lang="en-US" sz="16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B3A511B7-C7F3-4107-9962-1E10D2E087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659464" y="5173393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 descr="A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133" y="1553607"/>
            <a:ext cx="746232" cy="715139"/>
          </a:xfrm>
          <a:prstGeom prst="rect">
            <a:avLst/>
          </a:prstGeom>
        </p:spPr>
      </p:pic>
      <p:pic>
        <p:nvPicPr>
          <p:cNvPr id="51" name="Picture 50" descr="A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288" y="4298542"/>
            <a:ext cx="694729" cy="661647"/>
          </a:xfrm>
          <a:prstGeom prst="rect">
            <a:avLst/>
          </a:prstGeom>
        </p:spPr>
      </p:pic>
      <p:pic>
        <p:nvPicPr>
          <p:cNvPr id="57" name="Picture 56" descr="mobil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513" y="2819166"/>
            <a:ext cx="1665130" cy="16651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8" name="TextBox 57"/>
          <p:cNvSpPr txBox="1"/>
          <p:nvPr/>
        </p:nvSpPr>
        <p:spPr>
          <a:xfrm>
            <a:off x="5641672" y="4071666"/>
            <a:ext cx="102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>
                <a:latin typeface="Arial Rounded MT Bold" pitchFamily="34" charset="0"/>
              </a:rPr>
              <a:t>ARgus</a:t>
            </a:r>
            <a:endParaRPr lang="en-US" dirty="0">
              <a:latin typeface="Arial Rounded MT Bold" pitchFamily="34" charset="0"/>
            </a:endParaRPr>
          </a:p>
        </p:txBody>
      </p:sp>
      <p:pic>
        <p:nvPicPr>
          <p:cNvPr id="33" name="Picture 32" descr="cash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36249" y="2876714"/>
            <a:ext cx="770989" cy="619102"/>
          </a:xfrm>
          <a:prstGeom prst="rect">
            <a:avLst/>
          </a:prstGeom>
        </p:spPr>
      </p:pic>
      <p:pic>
        <p:nvPicPr>
          <p:cNvPr id="38" name="Picture 37" descr="Picture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8022" y="5460045"/>
            <a:ext cx="452672" cy="484439"/>
          </a:xfrm>
          <a:prstGeom prst="rect">
            <a:avLst/>
          </a:prstGeom>
        </p:spPr>
      </p:pic>
      <p:pic>
        <p:nvPicPr>
          <p:cNvPr id="40" name="Picture 39" descr="image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5332" y="5381480"/>
            <a:ext cx="536242" cy="536242"/>
          </a:xfrm>
          <a:prstGeom prst="rect">
            <a:avLst/>
          </a:prstGeom>
        </p:spPr>
      </p:pic>
      <p:pic>
        <p:nvPicPr>
          <p:cNvPr id="41" name="Picture 40" descr="speaker.png"/>
          <p:cNvPicPr>
            <a:picLocks noChangeAspect="1"/>
          </p:cNvPicPr>
          <p:nvPr/>
        </p:nvPicPr>
        <p:blipFill>
          <a:blip r:embed="rId9"/>
          <a:srcRect l="16609" t="21265" r="15427" b="21612"/>
          <a:stretch>
            <a:fillRect/>
          </a:stretch>
        </p:blipFill>
        <p:spPr>
          <a:xfrm>
            <a:off x="3769750" y="2898478"/>
            <a:ext cx="759503" cy="638355"/>
          </a:xfrm>
          <a:prstGeom prst="rect">
            <a:avLst/>
          </a:prstGeom>
        </p:spPr>
      </p:pic>
      <p:pic>
        <p:nvPicPr>
          <p:cNvPr id="37" name="Picture 36" descr="gesture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25941" y="1660266"/>
            <a:ext cx="834311" cy="62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9971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xmlns="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2187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TECHNOLOGY </a:t>
            </a:r>
          </a:p>
          <a:p>
            <a:pPr algn="ctr"/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INCLUDE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rapezoid 1">
            <a:extLst>
              <a:ext uri="{FF2B5EF4-FFF2-40B4-BE49-F238E27FC236}">
                <a16:creationId xmlns:a16="http://schemas.microsoft.com/office/drawing/2014/main" xmlns="" id="{5B804E9F-B6B5-41F9-9B63-9AF435FDC2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-405667" y="2932137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xmlns="" id="{0092C447-C8E1-4B12-B012-E6D21CBB1F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1761132" y="2932137"/>
            <a:ext cx="4336142" cy="2044685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xmlns="" id="{7E139379-1914-4446-8D6D-984A47041A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3927930" y="2932137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rapezoid 44">
            <a:extLst>
              <a:ext uri="{FF2B5EF4-FFF2-40B4-BE49-F238E27FC236}">
                <a16:creationId xmlns:a16="http://schemas.microsoft.com/office/drawing/2014/main" xmlns="" id="{F79B51BB-1B30-4ED8-B26D-21EE8BC675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6094728" y="2890041"/>
            <a:ext cx="4336142" cy="2044685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xmlns="" id="{89DA262E-0502-4E65-8ABA-E063880EAC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8263685" y="2932137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F19BFA5-D0CA-4CF0-8499-504D956B6563}"/>
              </a:ext>
            </a:extLst>
          </p:cNvPr>
          <p:cNvSpPr/>
          <p:nvPr/>
        </p:nvSpPr>
        <p:spPr>
          <a:xfrm>
            <a:off x="987704" y="3145340"/>
            <a:ext cx="168564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N" sz="1600" b="1" dirty="0" smtClean="0">
                <a:solidFill>
                  <a:schemeClr val="bg1"/>
                </a:solidFill>
              </a:rPr>
              <a:t>ON-DEMAND MODEL TRAINING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1751D31D-3535-411D-8BAC-95CCC90AB185}"/>
              </a:ext>
            </a:extLst>
          </p:cNvPr>
          <p:cNvSpPr/>
          <p:nvPr/>
        </p:nvSpPr>
        <p:spPr>
          <a:xfrm>
            <a:off x="3243402" y="3145340"/>
            <a:ext cx="160799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3D IMAGE &amp; VOICE RESPONSE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FA4D735A-8F75-4E2A-8F1A-CC303B0718BA}"/>
              </a:ext>
            </a:extLst>
          </p:cNvPr>
          <p:cNvSpPr/>
          <p:nvPr/>
        </p:nvSpPr>
        <p:spPr>
          <a:xfrm>
            <a:off x="5410201" y="314534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ARTIFICIAL INTELLIGENCE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54AB9282-0505-49EB-AABF-998083225E3A}"/>
              </a:ext>
            </a:extLst>
          </p:cNvPr>
          <p:cNvSpPr/>
          <p:nvPr/>
        </p:nvSpPr>
        <p:spPr>
          <a:xfrm>
            <a:off x="7577000" y="314534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AUGMENTED REALITY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D668C4B5-BCEC-465A-ADA5-6A054B15F7A3}"/>
              </a:ext>
            </a:extLst>
          </p:cNvPr>
          <p:cNvSpPr/>
          <p:nvPr/>
        </p:nvSpPr>
        <p:spPr>
          <a:xfrm>
            <a:off x="9385300" y="3162300"/>
            <a:ext cx="20447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N" sz="1600" b="1" dirty="0" smtClean="0">
                <a:solidFill>
                  <a:schemeClr val="bg1"/>
                </a:solidFill>
              </a:rPr>
              <a:t>NATURAL LANGUAGE PROCESSING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AA18108-5B8B-4147-84A7-D30A16BEC4EA}"/>
              </a:ext>
            </a:extLst>
          </p:cNvPr>
          <p:cNvSpPr/>
          <p:nvPr/>
        </p:nvSpPr>
        <p:spPr>
          <a:xfrm>
            <a:off x="886383" y="3912383"/>
            <a:ext cx="1752042" cy="146193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  <a:buFont typeface="Arial" pitchFamily="34" charset="0"/>
              <a:buChar char="•"/>
            </a:pPr>
            <a:r>
              <a:rPr lang="en-IN" sz="1400" dirty="0" smtClean="0">
                <a:solidFill>
                  <a:schemeClr val="bg1"/>
                </a:solidFill>
                <a:cs typeface="Segoe UI" panose="020B0502040204020203" pitchFamily="34" charset="0"/>
              </a:rPr>
              <a:t>Microsoft custom vision &amp; Amazon </a:t>
            </a:r>
            <a:r>
              <a:rPr lang="en-IN" sz="1400" dirty="0" err="1" smtClean="0">
                <a:solidFill>
                  <a:schemeClr val="bg1"/>
                </a:solidFill>
                <a:cs typeface="Segoe UI" panose="020B0502040204020203" pitchFamily="34" charset="0"/>
              </a:rPr>
              <a:t>sagemaker</a:t>
            </a:r>
            <a:endParaRPr lang="en-US" sz="1400" dirty="0" smtClean="0">
              <a:solidFill>
                <a:schemeClr val="bg1"/>
              </a:solidFill>
              <a:cs typeface="Segoe UI" panose="020B0502040204020203" pitchFamily="34" charset="0"/>
            </a:endParaRPr>
          </a:p>
          <a:p>
            <a:pPr>
              <a:lnSpc>
                <a:spcPts val="1900"/>
              </a:lnSpc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cs typeface="Segoe UI" panose="020B0502040204020203" pitchFamily="34" charset="0"/>
              </a:rPr>
              <a:t>Cloud based training</a:t>
            </a:r>
          </a:p>
          <a:p>
            <a:pPr>
              <a:lnSpc>
                <a:spcPts val="1900"/>
              </a:lnSpc>
              <a:buFont typeface="Arial" pitchFamily="34" charset="0"/>
              <a:buChar char="•"/>
            </a:pPr>
            <a:r>
              <a:rPr lang="en-IN" sz="1400" dirty="0" smtClean="0">
                <a:solidFill>
                  <a:schemeClr val="bg1"/>
                </a:solidFill>
                <a:cs typeface="Segoe UI" panose="020B0502040204020203" pitchFamily="34" charset="0"/>
              </a:rPr>
              <a:t> 8 landmarks</a:t>
            </a:r>
          </a:p>
          <a:p>
            <a:pPr>
              <a:lnSpc>
                <a:spcPts val="1900"/>
              </a:lnSpc>
              <a:buFont typeface="Arial" pitchFamily="34" charset="0"/>
              <a:buChar char="•"/>
            </a:pPr>
            <a:r>
              <a:rPr lang="en-IN" sz="1400" dirty="0" smtClean="0">
                <a:solidFill>
                  <a:schemeClr val="bg1"/>
                </a:solidFill>
                <a:cs typeface="Segoe UI" panose="020B0502040204020203" pitchFamily="34" charset="0"/>
              </a:rPr>
              <a:t>750 images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8534162-B6E2-4579-9DAD-AD8DE07459BC}"/>
              </a:ext>
            </a:extLst>
          </p:cNvPr>
          <p:cNvSpPr/>
          <p:nvPr/>
        </p:nvSpPr>
        <p:spPr>
          <a:xfrm>
            <a:off x="3053182" y="3912383"/>
            <a:ext cx="1752042" cy="146193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  <a:buFont typeface="Arial" pitchFamily="34" charset="0"/>
              <a:buChar char="•"/>
            </a:pPr>
            <a:r>
              <a:rPr lang="en-IN" sz="1400" dirty="0" smtClean="0">
                <a:solidFill>
                  <a:schemeClr val="bg1"/>
                </a:solidFill>
                <a:cs typeface="Segoe UI" panose="020B0502040204020203" pitchFamily="34" charset="0"/>
              </a:rPr>
              <a:t>3D models-Blender</a:t>
            </a:r>
          </a:p>
          <a:p>
            <a:pPr>
              <a:lnSpc>
                <a:spcPts val="1900"/>
              </a:lnSpc>
              <a:buFont typeface="Arial" pitchFamily="34" charset="0"/>
              <a:buChar char="•"/>
            </a:pPr>
            <a:r>
              <a:rPr lang="en-IN" sz="1400" dirty="0" smtClean="0">
                <a:solidFill>
                  <a:schemeClr val="bg1"/>
                </a:solidFill>
                <a:cs typeface="Segoe UI" panose="020B0502040204020203" pitchFamily="34" charset="0"/>
              </a:rPr>
              <a:t>Navigation signs</a:t>
            </a:r>
          </a:p>
          <a:p>
            <a:pPr>
              <a:lnSpc>
                <a:spcPts val="1900"/>
              </a:lnSpc>
              <a:buFont typeface="Arial" pitchFamily="34" charset="0"/>
              <a:buChar char="•"/>
            </a:pPr>
            <a:r>
              <a:rPr lang="en-IN" sz="1400" dirty="0" smtClean="0">
                <a:solidFill>
                  <a:schemeClr val="bg1"/>
                </a:solidFill>
                <a:cs typeface="Segoe UI" panose="020B0502040204020203" pitchFamily="34" charset="0"/>
              </a:rPr>
              <a:t>Pre-recorded voice files</a:t>
            </a:r>
          </a:p>
          <a:p>
            <a:pPr>
              <a:lnSpc>
                <a:spcPts val="1900"/>
              </a:lnSpc>
              <a:buFont typeface="Arial" pitchFamily="34" charset="0"/>
              <a:buChar char="•"/>
            </a:pPr>
            <a:r>
              <a:rPr lang="en-IN" sz="1400" dirty="0" smtClean="0">
                <a:solidFill>
                  <a:schemeClr val="bg1"/>
                </a:solidFill>
                <a:cs typeface="Segoe UI" panose="020B0502040204020203" pitchFamily="34" charset="0"/>
              </a:rPr>
              <a:t>Voice response of identified buildings.</a:t>
            </a:r>
            <a:endParaRPr lang="en-US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E1535E1C-6EBC-45D8-BCE1-D5B947A61FB6}"/>
              </a:ext>
            </a:extLst>
          </p:cNvPr>
          <p:cNvSpPr/>
          <p:nvPr/>
        </p:nvSpPr>
        <p:spPr>
          <a:xfrm>
            <a:off x="5219978" y="3922861"/>
            <a:ext cx="1853921" cy="146193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  <a:buFont typeface="Arial" pitchFamily="34" charset="0"/>
              <a:buChar char="•"/>
            </a:pPr>
            <a:r>
              <a:rPr lang="en-IN" sz="1400" dirty="0" err="1" smtClean="0">
                <a:solidFill>
                  <a:schemeClr val="bg1"/>
                </a:solidFill>
                <a:cs typeface="Segoe UI" panose="020B0502040204020203" pitchFamily="34" charset="0"/>
              </a:rPr>
              <a:t>TensorFlow</a:t>
            </a:r>
            <a:r>
              <a:rPr lang="en-IN" sz="1400" dirty="0" smtClean="0">
                <a:solidFill>
                  <a:schemeClr val="bg1"/>
                </a:solidFill>
                <a:cs typeface="Segoe UI" panose="020B0502040204020203" pitchFamily="34" charset="0"/>
              </a:rPr>
              <a:t> inference on Amazon EC2 instance.</a:t>
            </a:r>
            <a:endParaRPr lang="en-US" sz="1400" dirty="0" smtClean="0">
              <a:solidFill>
                <a:schemeClr val="bg1"/>
              </a:solidFill>
              <a:cs typeface="Segoe UI" panose="020B0502040204020203" pitchFamily="34" charset="0"/>
            </a:endParaRPr>
          </a:p>
          <a:p>
            <a:pPr>
              <a:lnSpc>
                <a:spcPts val="1900"/>
              </a:lnSpc>
              <a:buFont typeface="Arial" pitchFamily="34" charset="0"/>
              <a:buChar char="•"/>
            </a:pPr>
            <a:r>
              <a:rPr lang="en-IN" sz="1400" dirty="0" smtClean="0">
                <a:solidFill>
                  <a:schemeClr val="bg1"/>
                </a:solidFill>
                <a:cs typeface="Segoe UI" panose="020B0502040204020203" pitchFamily="34" charset="0"/>
              </a:rPr>
              <a:t>Receive images</a:t>
            </a:r>
          </a:p>
          <a:p>
            <a:pPr>
              <a:lnSpc>
                <a:spcPts val="1900"/>
              </a:lnSpc>
              <a:buFont typeface="Arial" pitchFamily="34" charset="0"/>
              <a:buChar char="•"/>
            </a:pPr>
            <a:r>
              <a:rPr lang="en-IN" sz="1400" dirty="0" smtClean="0">
                <a:solidFill>
                  <a:schemeClr val="bg1"/>
                </a:solidFill>
                <a:cs typeface="Segoe UI" panose="020B0502040204020203" pitchFamily="34" charset="0"/>
              </a:rPr>
              <a:t>Pre-processing</a:t>
            </a:r>
          </a:p>
          <a:p>
            <a:pPr>
              <a:lnSpc>
                <a:spcPts val="1900"/>
              </a:lnSpc>
              <a:buFont typeface="Arial" pitchFamily="34" charset="0"/>
              <a:buChar char="•"/>
            </a:pPr>
            <a:r>
              <a:rPr lang="en-IN" sz="1400" dirty="0" smtClean="0">
                <a:solidFill>
                  <a:schemeClr val="bg1"/>
                </a:solidFill>
                <a:cs typeface="Segoe UI" panose="020B0502040204020203" pitchFamily="34" charset="0"/>
              </a:rPr>
              <a:t>Landmark identification and classification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8FF18A5-7B4E-4493-B38D-E732E033F82F}"/>
              </a:ext>
            </a:extLst>
          </p:cNvPr>
          <p:cNvSpPr/>
          <p:nvPr/>
        </p:nvSpPr>
        <p:spPr>
          <a:xfrm>
            <a:off x="7386779" y="3944268"/>
            <a:ext cx="1865171" cy="1705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  <a:buFont typeface="Arial" pitchFamily="34" charset="0"/>
              <a:buChar char="•"/>
            </a:pPr>
            <a:r>
              <a:rPr lang="en-IN" sz="1400" dirty="0" smtClean="0">
                <a:solidFill>
                  <a:schemeClr val="bg1"/>
                </a:solidFill>
                <a:cs typeface="Segoe UI" panose="020B0502040204020203" pitchFamily="34" charset="0"/>
              </a:rPr>
              <a:t>AR </a:t>
            </a:r>
            <a:r>
              <a:rPr lang="en-IN" sz="1400" dirty="0" smtClean="0">
                <a:solidFill>
                  <a:schemeClr val="bg1"/>
                </a:solidFill>
                <a:cs typeface="Segoe UI" panose="020B0502040204020203" pitchFamily="34" charset="0"/>
              </a:rPr>
              <a:t>foundation &amp; </a:t>
            </a:r>
            <a:r>
              <a:rPr lang="en-IN" sz="1400" dirty="0" err="1" smtClean="0">
                <a:solidFill>
                  <a:schemeClr val="bg1"/>
                </a:solidFill>
                <a:cs typeface="Segoe UI" panose="020B0502040204020203" pitchFamily="34" charset="0"/>
              </a:rPr>
              <a:t>Vuforia</a:t>
            </a:r>
            <a:endParaRPr lang="en-IN" sz="1400" dirty="0" smtClean="0">
              <a:solidFill>
                <a:schemeClr val="bg1"/>
              </a:solidFill>
              <a:cs typeface="Segoe UI" panose="020B0502040204020203" pitchFamily="34" charset="0"/>
            </a:endParaRPr>
          </a:p>
          <a:p>
            <a:pPr>
              <a:lnSpc>
                <a:spcPts val="1900"/>
              </a:lnSpc>
              <a:buFont typeface="Arial" pitchFamily="34" charset="0"/>
              <a:buChar char="•"/>
            </a:pPr>
            <a:r>
              <a:rPr lang="en-IN" sz="1400" dirty="0" smtClean="0">
                <a:solidFill>
                  <a:schemeClr val="bg1"/>
                </a:solidFill>
                <a:cs typeface="Segoe UI" panose="020B0502040204020203" pitchFamily="34" charset="0"/>
              </a:rPr>
              <a:t>AR camera-images</a:t>
            </a:r>
          </a:p>
          <a:p>
            <a:pPr>
              <a:lnSpc>
                <a:spcPts val="1900"/>
              </a:lnSpc>
              <a:buFont typeface="Arial" pitchFamily="34" charset="0"/>
              <a:buChar char="•"/>
            </a:pPr>
            <a:r>
              <a:rPr lang="en-IN" sz="1400" dirty="0" smtClean="0">
                <a:solidFill>
                  <a:schemeClr val="bg1"/>
                </a:solidFill>
                <a:cs typeface="Segoe UI" panose="020B0502040204020203" pitchFamily="34" charset="0"/>
              </a:rPr>
              <a:t>AR based navigation</a:t>
            </a:r>
          </a:p>
          <a:p>
            <a:pPr>
              <a:lnSpc>
                <a:spcPts val="1900"/>
              </a:lnSpc>
              <a:buFont typeface="Arial" pitchFamily="34" charset="0"/>
              <a:buChar char="•"/>
            </a:pPr>
            <a:r>
              <a:rPr lang="en-IN" sz="1400" dirty="0" smtClean="0">
                <a:solidFill>
                  <a:schemeClr val="bg1"/>
                </a:solidFill>
                <a:cs typeface="Segoe UI" panose="020B0502040204020203" pitchFamily="34" charset="0"/>
              </a:rPr>
              <a:t>Support AR Core (Android) &amp; AR Kit (</a:t>
            </a:r>
            <a:r>
              <a:rPr lang="en-IN" sz="1400" dirty="0" err="1" smtClean="0">
                <a:solidFill>
                  <a:schemeClr val="bg1"/>
                </a:solidFill>
                <a:cs typeface="Segoe UI" panose="020B0502040204020203" pitchFamily="34" charset="0"/>
              </a:rPr>
              <a:t>iOS</a:t>
            </a:r>
            <a:r>
              <a:rPr lang="en-IN" sz="1400" dirty="0" smtClean="0">
                <a:solidFill>
                  <a:schemeClr val="bg1"/>
                </a:solidFill>
                <a:cs typeface="Segoe UI" panose="020B0502040204020203" pitchFamily="34" charset="0"/>
              </a:rPr>
              <a:t>)</a:t>
            </a:r>
            <a:endParaRPr lang="en-IN" sz="1400" dirty="0" smtClean="0">
              <a:solidFill>
                <a:schemeClr val="bg1"/>
              </a:solidFill>
              <a:cs typeface="Segoe UI" panose="020B0502040204020203" pitchFamily="34" charset="0"/>
            </a:endParaRPr>
          </a:p>
          <a:p>
            <a:pPr>
              <a:lnSpc>
                <a:spcPts val="1900"/>
              </a:lnSpc>
              <a:buFont typeface="Arial" pitchFamily="34" charset="0"/>
              <a:buChar char="•"/>
            </a:pPr>
            <a:r>
              <a:rPr lang="en-IN" sz="1400" dirty="0" smtClean="0">
                <a:solidFill>
                  <a:schemeClr val="bg1"/>
                </a:solidFill>
                <a:cs typeface="Segoe UI" panose="020B0502040204020203" pitchFamily="34" charset="0"/>
              </a:rPr>
              <a:t>Interactive UI</a:t>
            </a:r>
            <a:endParaRPr lang="en-US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5BCD242F-9A97-473E-8E17-3F6C3C75CE68}"/>
              </a:ext>
            </a:extLst>
          </p:cNvPr>
          <p:cNvSpPr/>
          <p:nvPr/>
        </p:nvSpPr>
        <p:spPr>
          <a:xfrm>
            <a:off x="9555735" y="3912383"/>
            <a:ext cx="1752042" cy="146193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  <a:buFont typeface="Arial" pitchFamily="34" charset="0"/>
              <a:buChar char="•"/>
            </a:pPr>
            <a:r>
              <a:rPr lang="en-IN" sz="1400" dirty="0" smtClean="0">
                <a:solidFill>
                  <a:schemeClr val="bg1"/>
                </a:solidFill>
                <a:cs typeface="Segoe UI" panose="020B0502040204020203" pitchFamily="34" charset="0"/>
              </a:rPr>
              <a:t>Google Dialog flow</a:t>
            </a:r>
            <a:endParaRPr lang="en-US" sz="1400" dirty="0" smtClean="0">
              <a:solidFill>
                <a:schemeClr val="bg1"/>
              </a:solidFill>
              <a:cs typeface="Segoe UI" panose="020B0502040204020203" pitchFamily="34" charset="0"/>
            </a:endParaRPr>
          </a:p>
          <a:p>
            <a:pPr>
              <a:lnSpc>
                <a:spcPts val="1900"/>
              </a:lnSpc>
              <a:buFont typeface="Arial" pitchFamily="34" charset="0"/>
              <a:buChar char="•"/>
            </a:pPr>
            <a:r>
              <a:rPr lang="en-IN" sz="1400" dirty="0" smtClean="0">
                <a:solidFill>
                  <a:schemeClr val="bg1"/>
                </a:solidFill>
                <a:cs typeface="Segoe UI" panose="020B0502040204020203" pitchFamily="34" charset="0"/>
              </a:rPr>
              <a:t>Natural language understanding.</a:t>
            </a:r>
            <a:br>
              <a:rPr lang="en-IN" sz="1400" dirty="0" smtClean="0">
                <a:solidFill>
                  <a:schemeClr val="bg1"/>
                </a:solidFill>
                <a:cs typeface="Segoe UI" panose="020B0502040204020203" pitchFamily="34" charset="0"/>
              </a:rPr>
            </a:br>
            <a:r>
              <a:rPr lang="en-IN" sz="1400" dirty="0" smtClean="0">
                <a:solidFill>
                  <a:schemeClr val="bg1"/>
                </a:solidFill>
                <a:cs typeface="Segoe UI" panose="020B0502040204020203" pitchFamily="34" charset="0"/>
              </a:rPr>
              <a:t>Interactive responses</a:t>
            </a:r>
            <a:endParaRPr lang="en-IN" sz="1400" dirty="0" smtClean="0">
              <a:solidFill>
                <a:schemeClr val="bg1"/>
              </a:solidFill>
              <a:cs typeface="Segoe UI" panose="020B0502040204020203" pitchFamily="34" charset="0"/>
            </a:endParaRPr>
          </a:p>
          <a:p>
            <a:pPr>
              <a:lnSpc>
                <a:spcPts val="1900"/>
              </a:lnSpc>
              <a:buFont typeface="Arial" pitchFamily="34" charset="0"/>
              <a:buChar char="•"/>
            </a:pPr>
            <a:r>
              <a:rPr lang="en-IN" sz="1400" dirty="0" smtClean="0">
                <a:solidFill>
                  <a:schemeClr val="bg1"/>
                </a:solidFill>
                <a:cs typeface="Segoe UI" panose="020B0502040204020203" pitchFamily="34" charset="0"/>
              </a:rPr>
              <a:t>Identify </a:t>
            </a:r>
            <a:r>
              <a:rPr lang="en-IN" sz="1400" dirty="0" smtClean="0">
                <a:solidFill>
                  <a:schemeClr val="bg1"/>
                </a:solidFill>
                <a:cs typeface="Segoe UI" panose="020B0502040204020203" pitchFamily="34" charset="0"/>
              </a:rPr>
              <a:t>intents and entities.</a:t>
            </a:r>
            <a:endParaRPr lang="en-US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Picture 38" descr="mic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493" y="2140684"/>
            <a:ext cx="1110025" cy="1110025"/>
          </a:xfrm>
          <a:prstGeom prst="rect">
            <a:avLst/>
          </a:prstGeom>
        </p:spPr>
      </p:pic>
      <p:pic>
        <p:nvPicPr>
          <p:cNvPr id="41" name="Picture 40" descr="un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11540" y="2123973"/>
            <a:ext cx="997093" cy="878007"/>
          </a:xfrm>
          <a:prstGeom prst="rect">
            <a:avLst/>
          </a:prstGeom>
        </p:spPr>
      </p:pic>
      <p:pic>
        <p:nvPicPr>
          <p:cNvPr id="42" name="Picture 41" descr="amazon_ec2.png"/>
          <p:cNvPicPr>
            <a:picLocks noChangeAspect="1"/>
          </p:cNvPicPr>
          <p:nvPr/>
        </p:nvPicPr>
        <p:blipFill>
          <a:blip r:embed="rId5"/>
          <a:srcRect l="31081" t="5418" r="27427" b="37795"/>
          <a:stretch>
            <a:fillRect/>
          </a:stretch>
        </p:blipFill>
        <p:spPr>
          <a:xfrm>
            <a:off x="5562600" y="2139950"/>
            <a:ext cx="1111250" cy="971685"/>
          </a:xfrm>
          <a:prstGeom prst="rect">
            <a:avLst/>
          </a:prstGeom>
        </p:spPr>
      </p:pic>
      <p:pic>
        <p:nvPicPr>
          <p:cNvPr id="58" name="Picture 57" descr="dialo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706" y="2154898"/>
            <a:ext cx="1005851" cy="957778"/>
          </a:xfrm>
          <a:prstGeom prst="rect">
            <a:avLst/>
          </a:prstGeom>
        </p:spPr>
      </p:pic>
      <p:pic>
        <p:nvPicPr>
          <p:cNvPr id="28" name="Picture 27" descr="images (1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251" y="2362894"/>
            <a:ext cx="811889" cy="721679"/>
          </a:xfrm>
          <a:prstGeom prst="rect">
            <a:avLst/>
          </a:prstGeom>
        </p:spPr>
      </p:pic>
      <p:pic>
        <p:nvPicPr>
          <p:cNvPr id="26" name="Picture 25" descr="Blender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85405" y="2346372"/>
            <a:ext cx="833226" cy="68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2256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410760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78362"/>
            <a:ext cx="11734800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ARCHITECTURE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410760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IMG_20190920_174602_BURST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3928" y="758048"/>
            <a:ext cx="1473881" cy="8290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Picture 5" descr="IMG_20190920_173549.jpg"/>
          <p:cNvPicPr>
            <a:picLocks noChangeAspect="1"/>
          </p:cNvPicPr>
          <p:nvPr/>
        </p:nvPicPr>
        <p:blipFill>
          <a:blip r:embed="rId3" cstate="print"/>
          <a:srcRect t="13208" b="43522"/>
          <a:stretch>
            <a:fillRect/>
          </a:stretch>
        </p:blipFill>
        <p:spPr>
          <a:xfrm>
            <a:off x="2095500" y="628650"/>
            <a:ext cx="1167231" cy="90033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 descr="IMG_20190920_1734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545" y="1603436"/>
            <a:ext cx="1209339" cy="68025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Picture 7" descr="IMG_20190920_17181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5198" y="1620689"/>
            <a:ext cx="1410896" cy="79362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TextBox 8"/>
          <p:cNvSpPr txBox="1"/>
          <p:nvPr/>
        </p:nvSpPr>
        <p:spPr>
          <a:xfrm>
            <a:off x="614533" y="2466078"/>
            <a:ext cx="236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Images to be trained</a:t>
            </a:r>
            <a:endParaRPr lang="en-US" b="1" dirty="0"/>
          </a:p>
        </p:txBody>
      </p:sp>
      <p:pic>
        <p:nvPicPr>
          <p:cNvPr id="11" name="Picture 10" descr="icon_1.0.1216.160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292" y="3539242"/>
            <a:ext cx="1715720" cy="1234115"/>
          </a:xfrm>
          <a:prstGeom prst="rect">
            <a:avLst/>
          </a:prstGeom>
        </p:spPr>
      </p:pic>
      <p:sp>
        <p:nvSpPr>
          <p:cNvPr id="12" name="Flowchart: Predefined Process 11"/>
          <p:cNvSpPr/>
          <p:nvPr/>
        </p:nvSpPr>
        <p:spPr>
          <a:xfrm>
            <a:off x="849722" y="5922035"/>
            <a:ext cx="1820174" cy="707365"/>
          </a:xfrm>
          <a:prstGeom prst="flowChartPredefined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MODEL</a:t>
            </a:r>
            <a:endParaRPr lang="en-US" dirty="0"/>
          </a:p>
        </p:txBody>
      </p:sp>
      <p:pic>
        <p:nvPicPr>
          <p:cNvPr id="13" name="Picture 12" descr="amazon_ec2.png"/>
          <p:cNvPicPr>
            <a:picLocks noChangeAspect="1"/>
          </p:cNvPicPr>
          <p:nvPr/>
        </p:nvPicPr>
        <p:blipFill>
          <a:blip r:embed="rId7"/>
          <a:srcRect l="31081" t="5418" r="27427" b="7624"/>
          <a:stretch>
            <a:fillRect/>
          </a:stretch>
        </p:blipFill>
        <p:spPr>
          <a:xfrm>
            <a:off x="3748630" y="3315357"/>
            <a:ext cx="1943893" cy="2602843"/>
          </a:xfrm>
          <a:prstGeom prst="rect">
            <a:avLst/>
          </a:prstGeom>
        </p:spPr>
      </p:pic>
      <p:pic>
        <p:nvPicPr>
          <p:cNvPr id="14" name="Picture 13" descr="MOBILE1.jpg"/>
          <p:cNvPicPr>
            <a:picLocks noChangeAspect="1"/>
          </p:cNvPicPr>
          <p:nvPr/>
        </p:nvPicPr>
        <p:blipFill>
          <a:blip r:embed="rId8"/>
          <a:srcRect l="15245" t="9049" r="15449" b="7424"/>
          <a:stretch>
            <a:fillRect/>
          </a:stretch>
        </p:blipFill>
        <p:spPr>
          <a:xfrm>
            <a:off x="6549945" y="2184400"/>
            <a:ext cx="1992702" cy="3467100"/>
          </a:xfrm>
          <a:prstGeom prst="rect">
            <a:avLst/>
          </a:prstGeom>
        </p:spPr>
      </p:pic>
      <p:pic>
        <p:nvPicPr>
          <p:cNvPr id="15" name="Picture 14" descr="istockphoto-849850112-612x612.jpg"/>
          <p:cNvPicPr>
            <a:picLocks noChangeAspect="1"/>
          </p:cNvPicPr>
          <p:nvPr/>
        </p:nvPicPr>
        <p:blipFill>
          <a:blip r:embed="rId9"/>
          <a:srcRect l="42510" t="68889" r="40104" b="7372"/>
          <a:stretch>
            <a:fillRect/>
          </a:stretch>
        </p:blipFill>
        <p:spPr>
          <a:xfrm rot="20919497">
            <a:off x="9841790" y="377135"/>
            <a:ext cx="1373732" cy="1474248"/>
          </a:xfrm>
          <a:prstGeom prst="rect">
            <a:avLst/>
          </a:prstGeom>
        </p:spPr>
      </p:pic>
      <p:pic>
        <p:nvPicPr>
          <p:cNvPr id="16" name="Picture 15" descr="121670468-stock-vector-voice-control-icon-speak-or-talk-recognition-linear-icon-speaking-and-talking-command-sound-commande.jpg"/>
          <p:cNvPicPr>
            <a:picLocks noChangeAspect="1"/>
          </p:cNvPicPr>
          <p:nvPr/>
        </p:nvPicPr>
        <p:blipFill>
          <a:blip r:embed="rId10"/>
          <a:srcRect l="3700" t="6000" r="2300" b="8500"/>
          <a:stretch>
            <a:fillRect/>
          </a:stretch>
        </p:blipFill>
        <p:spPr>
          <a:xfrm rot="21296190">
            <a:off x="10118183" y="1945063"/>
            <a:ext cx="1621766" cy="1475117"/>
          </a:xfrm>
          <a:prstGeom prst="rect">
            <a:avLst/>
          </a:prstGeom>
        </p:spPr>
      </p:pic>
      <p:pic>
        <p:nvPicPr>
          <p:cNvPr id="17" name="Picture 16" descr="istockphoto-1057455026-170667a.jpg"/>
          <p:cNvPicPr>
            <a:picLocks noChangeAspect="1"/>
          </p:cNvPicPr>
          <p:nvPr/>
        </p:nvPicPr>
        <p:blipFill>
          <a:blip r:embed="rId11"/>
          <a:srcRect l="16522" t="8508" r="16242" b="10639"/>
          <a:stretch>
            <a:fillRect/>
          </a:stretch>
        </p:blipFill>
        <p:spPr>
          <a:xfrm rot="397434">
            <a:off x="9888143" y="3502141"/>
            <a:ext cx="1362974" cy="1639019"/>
          </a:xfrm>
          <a:prstGeom prst="rect">
            <a:avLst/>
          </a:prstGeom>
        </p:spPr>
      </p:pic>
      <p:pic>
        <p:nvPicPr>
          <p:cNvPr id="18" name="Picture 17" descr="dialog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4352" y="1517632"/>
            <a:ext cx="1587175" cy="1511318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>
            <a:off x="1615196" y="2785261"/>
            <a:ext cx="370935" cy="491705"/>
          </a:xfrm>
          <a:prstGeom prst="downArrow">
            <a:avLst/>
          </a:prstGeom>
          <a:gradFill flip="none" rotWithShape="1">
            <a:gsLst>
              <a:gs pos="0">
                <a:srgbClr val="2E7E69"/>
              </a:gs>
              <a:gs pos="25000">
                <a:srgbClr val="21D6E0"/>
              </a:gs>
              <a:gs pos="100000">
                <a:srgbClr val="0087E6">
                  <a:alpha val="53000"/>
                </a:srgbClr>
              </a:gs>
              <a:gs pos="100000">
                <a:srgbClr val="005CBF"/>
              </a:gs>
            </a:gsLst>
            <a:lin ang="5400000" scaled="0"/>
            <a:tileRect/>
          </a:gra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1603694" y="5248695"/>
            <a:ext cx="370935" cy="491705"/>
          </a:xfrm>
          <a:prstGeom prst="downArrow">
            <a:avLst/>
          </a:prstGeom>
          <a:gradFill flip="none" rotWithShape="1">
            <a:gsLst>
              <a:gs pos="0">
                <a:srgbClr val="2E7E69"/>
              </a:gs>
              <a:gs pos="25000">
                <a:srgbClr val="21D6E0"/>
              </a:gs>
              <a:gs pos="100000">
                <a:srgbClr val="0087E6">
                  <a:alpha val="53000"/>
                </a:srgbClr>
              </a:gs>
              <a:gs pos="100000">
                <a:srgbClr val="005CBF"/>
              </a:gs>
            </a:gsLst>
            <a:lin ang="5400000" scaled="0"/>
            <a:tileRect/>
          </a:gra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Bent-Up Arrow 21"/>
          <p:cNvSpPr/>
          <p:nvPr/>
        </p:nvSpPr>
        <p:spPr>
          <a:xfrm>
            <a:off x="2806700" y="5822984"/>
            <a:ext cx="2044700" cy="717516"/>
          </a:xfrm>
          <a:prstGeom prst="bentUpArrow">
            <a:avLst/>
          </a:prstGeom>
          <a:gradFill flip="none" rotWithShape="1">
            <a:gsLst>
              <a:gs pos="0">
                <a:srgbClr val="2E7E69"/>
              </a:gs>
              <a:gs pos="25000">
                <a:srgbClr val="21D6E0"/>
              </a:gs>
              <a:gs pos="100000">
                <a:srgbClr val="0087E6">
                  <a:alpha val="53000"/>
                </a:srgbClr>
              </a:gs>
              <a:gs pos="100000">
                <a:srgbClr val="005CBF"/>
              </a:gs>
            </a:gsLst>
            <a:lin ang="5400000" scaled="0"/>
            <a:tileRect/>
          </a:gra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5400000" flipH="1" flipV="1">
            <a:off x="5813798" y="3397729"/>
            <a:ext cx="356558" cy="1219200"/>
          </a:xfrm>
          <a:prstGeom prst="downArrow">
            <a:avLst/>
          </a:prstGeom>
          <a:gradFill flip="none" rotWithShape="1">
            <a:gsLst>
              <a:gs pos="0">
                <a:srgbClr val="2E7E69"/>
              </a:gs>
              <a:gs pos="25000">
                <a:srgbClr val="21D6E0"/>
              </a:gs>
              <a:gs pos="100000">
                <a:srgbClr val="0087E6">
                  <a:alpha val="53000"/>
                </a:srgbClr>
              </a:gs>
              <a:gs pos="100000">
                <a:srgbClr val="005CBF"/>
              </a:gs>
            </a:gsLst>
            <a:lin ang="5400000" scaled="0"/>
            <a:tileRect/>
          </a:gra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 rot="16200000" flipV="1">
            <a:off x="5744211" y="3965214"/>
            <a:ext cx="356558" cy="1219200"/>
          </a:xfrm>
          <a:prstGeom prst="downArrow">
            <a:avLst/>
          </a:prstGeom>
          <a:gradFill flip="none" rotWithShape="1">
            <a:gsLst>
              <a:gs pos="0">
                <a:srgbClr val="2E7E69"/>
              </a:gs>
              <a:gs pos="25000">
                <a:srgbClr val="21D6E0"/>
              </a:gs>
              <a:gs pos="100000">
                <a:srgbClr val="0087E6">
                  <a:alpha val="53000"/>
                </a:srgbClr>
              </a:gs>
              <a:gs pos="100000">
                <a:srgbClr val="005CBF"/>
              </a:gs>
            </a:gsLst>
            <a:lin ang="5400000" scaled="0"/>
            <a:tileRect/>
          </a:gra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 rot="5400000" flipH="1" flipV="1">
            <a:off x="5842812" y="1474847"/>
            <a:ext cx="392097" cy="1214533"/>
          </a:xfrm>
          <a:prstGeom prst="downArrow">
            <a:avLst/>
          </a:prstGeom>
          <a:gradFill flip="none" rotWithShape="1">
            <a:gsLst>
              <a:gs pos="0">
                <a:srgbClr val="2E7E69"/>
              </a:gs>
              <a:gs pos="25000">
                <a:srgbClr val="21D6E0"/>
              </a:gs>
              <a:gs pos="100000">
                <a:srgbClr val="0087E6">
                  <a:alpha val="53000"/>
                </a:srgbClr>
              </a:gs>
              <a:gs pos="100000">
                <a:srgbClr val="005CBF"/>
              </a:gs>
            </a:gsLst>
            <a:lin ang="5400000" scaled="0"/>
            <a:tileRect/>
          </a:gra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 rot="16200000" flipV="1">
            <a:off x="5740535" y="1945557"/>
            <a:ext cx="348775" cy="1373509"/>
          </a:xfrm>
          <a:prstGeom prst="downArrow">
            <a:avLst/>
          </a:prstGeom>
          <a:gradFill flip="none" rotWithShape="1">
            <a:gsLst>
              <a:gs pos="0">
                <a:srgbClr val="2E7E69"/>
              </a:gs>
              <a:gs pos="25000">
                <a:srgbClr val="21D6E0"/>
              </a:gs>
              <a:gs pos="100000">
                <a:srgbClr val="0087E6">
                  <a:alpha val="53000"/>
                </a:srgbClr>
              </a:gs>
              <a:gs pos="100000">
                <a:srgbClr val="005CBF"/>
              </a:gs>
            </a:gsLst>
            <a:lin ang="5400000" scaled="0"/>
            <a:tileRect/>
          </a:gra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own Arrow 26"/>
          <p:cNvSpPr/>
          <p:nvPr/>
        </p:nvSpPr>
        <p:spPr>
          <a:xfrm rot="3846581" flipH="1" flipV="1">
            <a:off x="8968094" y="1208406"/>
            <a:ext cx="356558" cy="1568591"/>
          </a:xfrm>
          <a:prstGeom prst="downArrow">
            <a:avLst/>
          </a:prstGeom>
          <a:gradFill flip="none" rotWithShape="1">
            <a:gsLst>
              <a:gs pos="0">
                <a:srgbClr val="2E7E69"/>
              </a:gs>
              <a:gs pos="25000">
                <a:srgbClr val="21D6E0"/>
              </a:gs>
              <a:gs pos="100000">
                <a:srgbClr val="0087E6">
                  <a:alpha val="53000"/>
                </a:srgbClr>
              </a:gs>
              <a:gs pos="100000">
                <a:srgbClr val="005CBF"/>
              </a:gs>
            </a:gsLst>
            <a:lin ang="5400000" scaled="0"/>
            <a:tileRect/>
          </a:gra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6579084" flipV="1">
            <a:off x="9043295" y="3546120"/>
            <a:ext cx="356558" cy="1373039"/>
          </a:xfrm>
          <a:prstGeom prst="downArrow">
            <a:avLst/>
          </a:prstGeom>
          <a:gradFill flip="none" rotWithShape="1">
            <a:gsLst>
              <a:gs pos="0">
                <a:srgbClr val="2E7E69"/>
              </a:gs>
              <a:gs pos="25000">
                <a:srgbClr val="21D6E0"/>
              </a:gs>
              <a:gs pos="100000">
                <a:srgbClr val="0087E6">
                  <a:alpha val="53000"/>
                </a:srgbClr>
              </a:gs>
              <a:gs pos="100000">
                <a:srgbClr val="005CBF"/>
              </a:gs>
            </a:gsLst>
            <a:lin ang="5400000" scaled="0"/>
            <a:tileRect/>
          </a:gra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 rot="4668637" flipH="1" flipV="1">
            <a:off x="9172108" y="2195524"/>
            <a:ext cx="363103" cy="1498240"/>
          </a:xfrm>
          <a:prstGeom prst="downArrow">
            <a:avLst/>
          </a:prstGeom>
          <a:gradFill flip="none" rotWithShape="1">
            <a:gsLst>
              <a:gs pos="0">
                <a:srgbClr val="2E7E69"/>
              </a:gs>
              <a:gs pos="25000">
                <a:srgbClr val="21D6E0"/>
              </a:gs>
              <a:gs pos="100000">
                <a:srgbClr val="0087E6">
                  <a:alpha val="53000"/>
                </a:srgbClr>
              </a:gs>
              <a:gs pos="100000">
                <a:srgbClr val="005CBF"/>
              </a:gs>
            </a:gsLst>
            <a:lin ang="5400000" scaled="0"/>
            <a:tileRect/>
          </a:gra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31786" y="4704318"/>
            <a:ext cx="254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cs typeface="Segoe UI" panose="020B0502040204020203" pitchFamily="34" charset="0"/>
              </a:rPr>
              <a:t>Microsoft custom vision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5163367" y="4659868"/>
            <a:ext cx="168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cs typeface="Segoe UI" panose="020B0502040204020203" pitchFamily="34" charset="0"/>
              </a:rPr>
              <a:t>Camera Images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5336887" y="3295650"/>
            <a:ext cx="1398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 smtClean="0">
                <a:cs typeface="Segoe UI" panose="020B0502040204020203" pitchFamily="34" charset="0"/>
              </a:rPr>
              <a:t>Recognition </a:t>
            </a:r>
          </a:p>
          <a:p>
            <a:pPr algn="ctr"/>
            <a:r>
              <a:rPr lang="en-IN" b="1" dirty="0" smtClean="0">
                <a:cs typeface="Segoe UI" panose="020B0502040204020203" pitchFamily="34" charset="0"/>
              </a:rPr>
              <a:t>Results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 rot="21296190">
            <a:off x="9912612" y="1715128"/>
            <a:ext cx="15676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cs typeface="Segoe UI" panose="020B0502040204020203" pitchFamily="34" charset="0"/>
              </a:rPr>
              <a:t>Augmented reality</a:t>
            </a:r>
            <a:endParaRPr lang="en-US" sz="1400" b="1" dirty="0"/>
          </a:p>
        </p:txBody>
      </p:sp>
      <p:sp>
        <p:nvSpPr>
          <p:cNvPr id="34" name="Rectangle 33"/>
          <p:cNvSpPr/>
          <p:nvPr/>
        </p:nvSpPr>
        <p:spPr>
          <a:xfrm>
            <a:off x="10364342" y="3154265"/>
            <a:ext cx="11356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cs typeface="Segoe UI" panose="020B0502040204020203" pitchFamily="34" charset="0"/>
              </a:rPr>
              <a:t>Voice output</a:t>
            </a:r>
            <a:endParaRPr lang="en-US" sz="1400" b="1" dirty="0"/>
          </a:p>
        </p:txBody>
      </p:sp>
      <p:sp>
        <p:nvSpPr>
          <p:cNvPr id="35" name="Rectangle 34"/>
          <p:cNvSpPr/>
          <p:nvPr/>
        </p:nvSpPr>
        <p:spPr>
          <a:xfrm>
            <a:off x="9918700" y="5077023"/>
            <a:ext cx="12041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cs typeface="Segoe UI" panose="020B0502040204020203" pitchFamily="34" charset="0"/>
              </a:rPr>
              <a:t>Camera input</a:t>
            </a:r>
            <a:endParaRPr lang="en-US" sz="1400" b="1" dirty="0"/>
          </a:p>
        </p:txBody>
      </p:sp>
      <p:sp>
        <p:nvSpPr>
          <p:cNvPr id="36" name="Rectangle 35"/>
          <p:cNvSpPr/>
          <p:nvPr/>
        </p:nvSpPr>
        <p:spPr>
          <a:xfrm>
            <a:off x="3992152" y="1917682"/>
            <a:ext cx="12170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 smtClean="0">
                <a:cs typeface="Segoe UI" panose="020B0502040204020203" pitchFamily="34" charset="0"/>
              </a:rPr>
              <a:t>Google </a:t>
            </a:r>
          </a:p>
          <a:p>
            <a:pPr algn="ctr"/>
            <a:r>
              <a:rPr lang="en-IN" sz="1400" b="1" dirty="0" smtClean="0">
                <a:cs typeface="Segoe UI" panose="020B0502040204020203" pitchFamily="34" charset="0"/>
              </a:rPr>
              <a:t>Dialogue flow</a:t>
            </a:r>
            <a:endParaRPr lang="en-US" sz="1400" b="1" dirty="0"/>
          </a:p>
        </p:txBody>
      </p:sp>
      <p:sp>
        <p:nvSpPr>
          <p:cNvPr id="37" name="Rectangle 36"/>
          <p:cNvSpPr/>
          <p:nvPr/>
        </p:nvSpPr>
        <p:spPr>
          <a:xfrm rot="40582">
            <a:off x="5302985" y="2207215"/>
            <a:ext cx="1341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cs typeface="Segoe UI" panose="020B0502040204020203" pitchFamily="34" charset="0"/>
              </a:rPr>
              <a:t>Speech/Text</a:t>
            </a:r>
            <a:endParaRPr lang="en-US" b="1" dirty="0"/>
          </a:p>
        </p:txBody>
      </p:sp>
      <p:sp>
        <p:nvSpPr>
          <p:cNvPr id="38" name="Rectangle 37"/>
          <p:cNvSpPr/>
          <p:nvPr/>
        </p:nvSpPr>
        <p:spPr>
          <a:xfrm rot="40582">
            <a:off x="5360843" y="1303630"/>
            <a:ext cx="1398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 smtClean="0">
                <a:cs typeface="Segoe UI" panose="020B0502040204020203" pitchFamily="34" charset="0"/>
              </a:rPr>
              <a:t>Recognition </a:t>
            </a:r>
          </a:p>
          <a:p>
            <a:pPr algn="ctr"/>
            <a:r>
              <a:rPr lang="en-IN" b="1" dirty="0" smtClean="0">
                <a:cs typeface="Segoe UI" panose="020B0502040204020203" pitchFamily="34" charset="0"/>
              </a:rPr>
              <a:t>results</a:t>
            </a:r>
            <a:endParaRPr lang="en-US" b="1" dirty="0"/>
          </a:p>
        </p:txBody>
      </p:sp>
      <p:pic>
        <p:nvPicPr>
          <p:cNvPr id="39" name="Picture 38" descr="Log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6629399" y="2984500"/>
            <a:ext cx="1689100" cy="888999"/>
          </a:xfrm>
          <a:prstGeom prst="rect">
            <a:avLst/>
          </a:prstGeom>
        </p:spPr>
      </p:pic>
      <p:sp>
        <p:nvSpPr>
          <p:cNvPr id="40" name="Down Arrow 39"/>
          <p:cNvSpPr/>
          <p:nvPr/>
        </p:nvSpPr>
        <p:spPr>
          <a:xfrm rot="17879433" flipV="1">
            <a:off x="8854265" y="5086439"/>
            <a:ext cx="356558" cy="1256848"/>
          </a:xfrm>
          <a:prstGeom prst="downArrow">
            <a:avLst/>
          </a:prstGeom>
          <a:gradFill flip="none" rotWithShape="1">
            <a:gsLst>
              <a:gs pos="0">
                <a:srgbClr val="2E7E69"/>
              </a:gs>
              <a:gs pos="25000">
                <a:srgbClr val="21D6E0"/>
              </a:gs>
              <a:gs pos="100000">
                <a:srgbClr val="0087E6">
                  <a:alpha val="53000"/>
                </a:srgbClr>
              </a:gs>
              <a:gs pos="100000">
                <a:srgbClr val="005CBF"/>
              </a:gs>
            </a:gsLst>
            <a:lin ang="5400000" scaled="0"/>
            <a:tileRect/>
          </a:gra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gesture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2000" y="5473700"/>
            <a:ext cx="1600200" cy="120015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9963150" y="6543873"/>
            <a:ext cx="1245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cs typeface="Segoe UI" panose="020B0502040204020203" pitchFamily="34" charset="0"/>
              </a:rPr>
              <a:t>Gesture </a:t>
            </a:r>
            <a:r>
              <a:rPr lang="en-IN" sz="1400" b="1" dirty="0" smtClean="0">
                <a:cs typeface="Segoe UI" panose="020B0502040204020203" pitchFamily="34" charset="0"/>
              </a:rPr>
              <a:t> </a:t>
            </a:r>
            <a:r>
              <a:rPr lang="en-IN" sz="1400" b="1" dirty="0" smtClean="0">
                <a:cs typeface="Segoe UI" panose="020B0502040204020203" pitchFamily="34" charset="0"/>
              </a:rPr>
              <a:t>input</a:t>
            </a:r>
            <a:endParaRPr 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9929E06-4AB9-4598-A963-82CCC18A3FF2}"/>
              </a:ext>
            </a:extLst>
          </p:cNvPr>
          <p:cNvSpPr txBox="1"/>
          <p:nvPr/>
        </p:nvSpPr>
        <p:spPr>
          <a:xfrm>
            <a:off x="450850" y="4673600"/>
            <a:ext cx="170914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Tourist places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xmlns="" id="{9DF162EE-A4BE-4D4C-9A3C-51FC2F765D81}"/>
              </a:ext>
            </a:extLst>
          </p:cNvPr>
          <p:cNvSpPr txBox="1">
            <a:spLocks/>
          </p:cNvSpPr>
          <p:nvPr/>
        </p:nvSpPr>
        <p:spPr>
          <a:xfrm>
            <a:off x="69008" y="5351151"/>
            <a:ext cx="2298534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Suggest near by attractions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A258B9C9-A63C-4AE4-8EB4-544F3A70C2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893748" y="5043492"/>
            <a:ext cx="414719" cy="131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B0754C1-4097-4CDA-B3CB-7304331CBBB9}"/>
              </a:ext>
            </a:extLst>
          </p:cNvPr>
          <p:cNvSpPr txBox="1"/>
          <p:nvPr/>
        </p:nvSpPr>
        <p:spPr>
          <a:xfrm>
            <a:off x="2939377" y="4686518"/>
            <a:ext cx="12849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Facilities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72AC3065-20B0-4A63-89FA-B10AD6D1363C}"/>
              </a:ext>
            </a:extLst>
          </p:cNvPr>
          <p:cNvSpPr txBox="1">
            <a:spLocks/>
          </p:cNvSpPr>
          <p:nvPr/>
        </p:nvSpPr>
        <p:spPr>
          <a:xfrm>
            <a:off x="2440522" y="5256262"/>
            <a:ext cx="2298534" cy="1461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itchFamily="34" charset="0"/>
              <a:buChar char="•"/>
            </a:pPr>
            <a:r>
              <a:rPr lang="en-IN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Hotel </a:t>
            </a:r>
            <a:r>
              <a:rPr lang="en-IN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booking</a:t>
            </a:r>
          </a:p>
          <a:p>
            <a:pPr algn="ctr">
              <a:lnSpc>
                <a:spcPct val="100000"/>
              </a:lnSpc>
              <a:buFont typeface="Arial" pitchFamily="34" charset="0"/>
              <a:buChar char="•"/>
            </a:pPr>
            <a:r>
              <a:rPr lang="en-IN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Auto Cab </a:t>
            </a:r>
            <a:r>
              <a:rPr lang="en-IN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facilities</a:t>
            </a:r>
            <a:endParaRPr lang="en-IN" sz="16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00000"/>
              </a:lnSpc>
              <a:buFont typeface="Arial" pitchFamily="34" charset="0"/>
              <a:buChar char="•"/>
            </a:pPr>
            <a:r>
              <a:rPr lang="en-IN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Refreshment places</a:t>
            </a:r>
          </a:p>
          <a:p>
            <a:pPr algn="ctr">
              <a:lnSpc>
                <a:spcPct val="100000"/>
              </a:lnSpc>
              <a:buFont typeface="Arial" pitchFamily="34" charset="0"/>
              <a:buChar char="•"/>
            </a:pPr>
            <a:r>
              <a:rPr lang="en-IN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Rest rooms &amp; other amenities.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EE30765C-622F-4015-90C6-297DE00BBD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3405180" y="5043492"/>
            <a:ext cx="414719" cy="131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4005B0B-E5FC-472B-962B-C2258039F3B2}"/>
              </a:ext>
            </a:extLst>
          </p:cNvPr>
          <p:cNvSpPr txBox="1"/>
          <p:nvPr/>
        </p:nvSpPr>
        <p:spPr>
          <a:xfrm>
            <a:off x="5210895" y="4634759"/>
            <a:ext cx="12849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AR ads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xmlns="" id="{5BA86B7F-9A89-4AB5-BADE-64D7C6E5C868}"/>
              </a:ext>
            </a:extLst>
          </p:cNvPr>
          <p:cNvSpPr txBox="1">
            <a:spLocks/>
          </p:cNvSpPr>
          <p:nvPr/>
        </p:nvSpPr>
        <p:spPr>
          <a:xfrm>
            <a:off x="4686162" y="5273513"/>
            <a:ext cx="2298534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Relevant real-time video ads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8781AB32-AC63-443B-8ADA-AAB7C97239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5740400" y="5029200"/>
            <a:ext cx="414719" cy="131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F7B6FBDF-4663-4A5D-A2B3-B90DCEBBA233}"/>
              </a:ext>
            </a:extLst>
          </p:cNvPr>
          <p:cNvSpPr txBox="1"/>
          <p:nvPr/>
        </p:nvSpPr>
        <p:spPr>
          <a:xfrm>
            <a:off x="7214989" y="4617506"/>
            <a:ext cx="23258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Virtual bill boards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xmlns="" id="{EB976B3E-89DE-4833-94D4-23A4F14582CA}"/>
              </a:ext>
            </a:extLst>
          </p:cNvPr>
          <p:cNvSpPr txBox="1">
            <a:spLocks/>
          </p:cNvSpPr>
          <p:nvPr/>
        </p:nvSpPr>
        <p:spPr>
          <a:xfrm>
            <a:off x="7173336" y="5247634"/>
            <a:ext cx="2298534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Store 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mage based price 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display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28F561C8-B2FA-4D2D-9122-39870DF54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8140700" y="5029200"/>
            <a:ext cx="414719" cy="131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oup of people sitting at a desk&#10;">
            <a:extLst>
              <a:ext uri="{FF2B5EF4-FFF2-40B4-BE49-F238E27FC236}">
                <a16:creationId xmlns:a16="http://schemas.microsoft.com/office/drawing/2014/main" xmlns="" id="{2D62790E-5C31-4474-BE12-F50234A0C7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04"/>
          <a:stretch/>
        </p:blipFill>
        <p:spPr>
          <a:xfrm>
            <a:off x="-21335" y="1940944"/>
            <a:ext cx="12192000" cy="2514601"/>
          </a:xfrm>
          <a:prstGeom prst="rect">
            <a:avLst/>
          </a:prstGeom>
        </p:spPr>
      </p:pic>
      <p:sp>
        <p:nvSpPr>
          <p:cNvPr id="3" name="Rectangle 2" descr="This is an image of a desk with laptop computers and people working.">
            <a:extLst>
              <a:ext uri="{FF2B5EF4-FFF2-40B4-BE49-F238E27FC236}">
                <a16:creationId xmlns:a16="http://schemas.microsoft.com/office/drawing/2014/main" xmlns="" id="{53AEFB1F-87BB-40C6-9BC7-E1CE0AC0AC1B}"/>
              </a:ext>
            </a:extLst>
          </p:cNvPr>
          <p:cNvSpPr/>
          <p:nvPr/>
        </p:nvSpPr>
        <p:spPr>
          <a:xfrm>
            <a:off x="0" y="1932319"/>
            <a:ext cx="12192000" cy="2514601"/>
          </a:xfrm>
          <a:prstGeom prst="rect">
            <a:avLst/>
          </a:pr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xmlns="" id="{8336C4B5-E15C-4086-8FF8-C33A0737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7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473284" y="2498209"/>
            <a:ext cx="11045984" cy="1540224"/>
            <a:chOff x="248997" y="2472329"/>
            <a:chExt cx="11045984" cy="154022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3CFBA714-94A9-4CEA-9D73-2E90A898B4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248997" y="2472329"/>
              <a:ext cx="1431828" cy="1431827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3EB48CA9-382A-48A4-B5F2-BBE91C08FD62}"/>
                </a:ext>
              </a:extLst>
            </p:cNvPr>
            <p:cNvSpPr/>
            <p:nvPr/>
          </p:nvSpPr>
          <p:spPr>
            <a:xfrm>
              <a:off x="1729179" y="3714506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B20BBE89-8E4D-448A-8F53-F45437DD24BB}"/>
                </a:ext>
              </a:extLst>
            </p:cNvPr>
            <p:cNvSpPr/>
            <p:nvPr/>
          </p:nvSpPr>
          <p:spPr>
            <a:xfrm>
              <a:off x="1178593" y="3759114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1B02FFA3-53E3-4FFD-922C-CCB9EFEA5C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2654680" y="2557731"/>
              <a:ext cx="1431828" cy="1431826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0EB5F512-613A-44CC-ACE3-5B63ACC24F3F}"/>
                </a:ext>
              </a:extLst>
            </p:cNvPr>
            <p:cNvSpPr/>
            <p:nvPr/>
          </p:nvSpPr>
          <p:spPr>
            <a:xfrm>
              <a:off x="3825943" y="2720157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CDD030F3-5250-4104-9D3A-3BDB421469D0}"/>
                </a:ext>
              </a:extLst>
            </p:cNvPr>
            <p:cNvSpPr/>
            <p:nvPr/>
          </p:nvSpPr>
          <p:spPr>
            <a:xfrm>
              <a:off x="3887803" y="2773390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9AA6EBCD-B27A-4FC4-87A8-ED6638C5545A}"/>
                </a:ext>
              </a:extLst>
            </p:cNvPr>
            <p:cNvSpPr/>
            <p:nvPr/>
          </p:nvSpPr>
          <p:spPr>
            <a:xfrm>
              <a:off x="7428579" y="2531853"/>
              <a:ext cx="1431828" cy="1431826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xmlns="" id="{63F2913C-4436-40AC-9048-54405BD23C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7428579" y="2523227"/>
              <a:ext cx="1431827" cy="1431826"/>
            </a:xfrm>
            <a:prstGeom prst="arc">
              <a:avLst>
                <a:gd name="adj1" fmla="val 16200000"/>
                <a:gd name="adj2" fmla="val 755116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B9703755-0B67-41E7-B72A-5A3A54730479}"/>
                </a:ext>
              </a:extLst>
            </p:cNvPr>
            <p:cNvSpPr/>
            <p:nvPr/>
          </p:nvSpPr>
          <p:spPr>
            <a:xfrm>
              <a:off x="8688050" y="3263985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7668F955-7C8C-4C69-AA19-CD562C2DFDCC}"/>
                </a:ext>
              </a:extLst>
            </p:cNvPr>
            <p:cNvSpPr/>
            <p:nvPr/>
          </p:nvSpPr>
          <p:spPr>
            <a:xfrm>
              <a:off x="8732658" y="3308593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50">
              <a:extLst>
                <a:ext uri="{FF2B5EF4-FFF2-40B4-BE49-F238E27FC236}">
                  <a16:creationId xmlns:a16="http://schemas.microsoft.com/office/drawing/2014/main" xmlns="" id="{02C4BAC1-CFE0-4BB6-AB1E-3D97B9D3C37C}"/>
                </a:ext>
              </a:extLst>
            </p:cNvPr>
            <p:cNvGrpSpPr/>
            <p:nvPr/>
          </p:nvGrpSpPr>
          <p:grpSpPr>
            <a:xfrm>
              <a:off x="9863153" y="2484815"/>
              <a:ext cx="1431828" cy="1456895"/>
              <a:chOff x="7168469" y="2677815"/>
              <a:chExt cx="1431828" cy="1456895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xmlns="" id="{52EBF013-87F7-4305-9CC9-737BE16F0D9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7168469" y="2702884"/>
                <a:ext cx="1431828" cy="1431826"/>
              </a:xfrm>
              <a:prstGeom prst="ellipse">
                <a:avLst/>
              </a:prstGeom>
              <a:solidFill>
                <a:schemeClr val="bg1">
                  <a:alpha val="19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xmlns="" id="{2CC348C5-CD52-4041-A9DC-8F47C9D04352}"/>
                  </a:ext>
                </a:extLst>
              </p:cNvPr>
              <p:cNvSpPr/>
              <p:nvPr/>
            </p:nvSpPr>
            <p:spPr>
              <a:xfrm>
                <a:off x="7168469" y="2702884"/>
                <a:ext cx="1431827" cy="1431826"/>
              </a:xfrm>
              <a:prstGeom prst="arc">
                <a:avLst>
                  <a:gd name="adj1" fmla="val 16200000"/>
                  <a:gd name="adj2" fmla="val 17724961"/>
                </a:avLst>
              </a:prstGeom>
              <a:ln w="38100">
                <a:gradFill>
                  <a:gsLst>
                    <a:gs pos="0">
                      <a:srgbClr val="7BEBD8"/>
                    </a:gs>
                    <a:gs pos="8000">
                      <a:srgbClr val="6B8DE1"/>
                    </a:gs>
                    <a:gs pos="100000">
                      <a:srgbClr val="8335E5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xmlns="" id="{083CA45F-7535-4D5F-A010-B7B38ED57BC7}"/>
                  </a:ext>
                </a:extLst>
              </p:cNvPr>
              <p:cNvSpPr/>
              <p:nvPr/>
            </p:nvSpPr>
            <p:spPr>
              <a:xfrm>
                <a:off x="8095353" y="2677815"/>
                <a:ext cx="239688" cy="239687"/>
              </a:xfrm>
              <a:prstGeom prst="ellipse">
                <a:avLst/>
              </a:prstGeom>
              <a:solidFill>
                <a:srgbClr val="8335E5">
                  <a:alpha val="3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xmlns="" id="{43FCBFAE-6E88-440A-ACEC-41E289885112}"/>
                  </a:ext>
                </a:extLst>
              </p:cNvPr>
              <p:cNvSpPr/>
              <p:nvPr/>
            </p:nvSpPr>
            <p:spPr>
              <a:xfrm>
                <a:off x="8139961" y="2722422"/>
                <a:ext cx="150473" cy="150473"/>
              </a:xfrm>
              <a:prstGeom prst="ellipse">
                <a:avLst/>
              </a:prstGeom>
              <a:solidFill>
                <a:srgbClr val="8335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4" name="Arc 63">
              <a:extLst>
                <a:ext uri="{FF2B5EF4-FFF2-40B4-BE49-F238E27FC236}">
                  <a16:creationId xmlns:a16="http://schemas.microsoft.com/office/drawing/2014/main" xmlns="" id="{CAE87D92-1F07-49DE-BFD7-F74BD728BD31}"/>
                </a:ext>
              </a:extLst>
            </p:cNvPr>
            <p:cNvSpPr/>
            <p:nvPr/>
          </p:nvSpPr>
          <p:spPr>
            <a:xfrm>
              <a:off x="2653092" y="2542147"/>
              <a:ext cx="1431827" cy="1431826"/>
            </a:xfrm>
            <a:prstGeom prst="arc">
              <a:avLst>
                <a:gd name="adj1" fmla="val 16200000"/>
                <a:gd name="adj2" fmla="val 19003948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45B3FF71-3684-4143-BA68-D4583307C956}"/>
                </a:ext>
              </a:extLst>
            </p:cNvPr>
            <p:cNvSpPr/>
            <p:nvPr/>
          </p:nvSpPr>
          <p:spPr>
            <a:xfrm>
              <a:off x="248997" y="2472329"/>
              <a:ext cx="1431827" cy="1431826"/>
            </a:xfrm>
            <a:prstGeom prst="arc">
              <a:avLst>
                <a:gd name="adj1" fmla="val 16200000"/>
                <a:gd name="adj2" fmla="val 3850353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38" descr="tourist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992" y="2562789"/>
              <a:ext cx="1013739" cy="1147629"/>
            </a:xfrm>
            <a:prstGeom prst="rect">
              <a:avLst/>
            </a:prstGeom>
          </p:spPr>
        </p:pic>
        <p:pic>
          <p:nvPicPr>
            <p:cNvPr id="45" name="Picture 44" descr="hotel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6863" y="2691920"/>
              <a:ext cx="1493023" cy="1055452"/>
            </a:xfrm>
            <a:prstGeom prst="rect">
              <a:avLst/>
            </a:prstGeom>
          </p:spPr>
        </p:pic>
        <p:pic>
          <p:nvPicPr>
            <p:cNvPr id="46" name="Picture 45" descr="hotspot.png"/>
            <p:cNvPicPr>
              <a:picLocks noChangeAspect="1"/>
            </p:cNvPicPr>
            <p:nvPr/>
          </p:nvPicPr>
          <p:blipFill>
            <a:blip r:embed="rId6"/>
            <a:srcRect b="50877"/>
            <a:stretch>
              <a:fillRect/>
            </a:stretch>
          </p:blipFill>
          <p:spPr>
            <a:xfrm>
              <a:off x="10071098" y="2656935"/>
              <a:ext cx="1082888" cy="784846"/>
            </a:xfrm>
            <a:prstGeom prst="rect">
              <a:avLst/>
            </a:prstGeom>
          </p:spPr>
        </p:pic>
        <p:pic>
          <p:nvPicPr>
            <p:cNvPr id="51" name="Picture 50" descr="offer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18662" y="3338422"/>
              <a:ext cx="586596" cy="586596"/>
            </a:xfrm>
            <a:prstGeom prst="rect">
              <a:avLst/>
            </a:prstGeom>
          </p:spPr>
        </p:pic>
        <p:pic>
          <p:nvPicPr>
            <p:cNvPr id="52" name="Picture 51" descr="billboard.png"/>
            <p:cNvPicPr>
              <a:picLocks noChangeAspect="1"/>
            </p:cNvPicPr>
            <p:nvPr/>
          </p:nvPicPr>
          <p:blipFill>
            <a:blip r:embed="rId8" cstate="print"/>
            <a:srcRect l="12437" t="2777" r="11066" b="2733"/>
            <a:stretch>
              <a:fillRect/>
            </a:stretch>
          </p:blipFill>
          <p:spPr>
            <a:xfrm>
              <a:off x="7573992" y="2656937"/>
              <a:ext cx="905775" cy="1112677"/>
            </a:xfrm>
            <a:prstGeom prst="rect">
              <a:avLst/>
            </a:prstGeom>
          </p:spPr>
        </p:pic>
        <p:pic>
          <p:nvPicPr>
            <p:cNvPr id="59" name="Picture 58" descr="video a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66136" y="2903071"/>
              <a:ext cx="1117855" cy="724065"/>
            </a:xfrm>
            <a:prstGeom prst="rect">
              <a:avLst/>
            </a:prstGeom>
          </p:spPr>
        </p:pic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1B02FFA3-53E3-4FFD-922C-CCB9EFEA5C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5024029" y="2580727"/>
              <a:ext cx="1431828" cy="1431826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CDD030F3-5250-4104-9D3A-3BDB421469D0}"/>
                </a:ext>
              </a:extLst>
            </p:cNvPr>
            <p:cNvSpPr/>
            <p:nvPr/>
          </p:nvSpPr>
          <p:spPr>
            <a:xfrm>
              <a:off x="6214016" y="2770522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0EB5F512-613A-44CC-ACE3-5B63ACC24F3F}"/>
                </a:ext>
              </a:extLst>
            </p:cNvPr>
            <p:cNvSpPr/>
            <p:nvPr/>
          </p:nvSpPr>
          <p:spPr>
            <a:xfrm>
              <a:off x="6178036" y="2734542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AE87D92-1F07-49DE-BFD7-F74BD728BD31}"/>
                </a:ext>
              </a:extLst>
            </p:cNvPr>
            <p:cNvSpPr/>
            <p:nvPr/>
          </p:nvSpPr>
          <p:spPr>
            <a:xfrm>
              <a:off x="5013857" y="2573783"/>
              <a:ext cx="1431827" cy="1431826"/>
            </a:xfrm>
            <a:prstGeom prst="arc">
              <a:avLst>
                <a:gd name="adj1" fmla="val 16200000"/>
                <a:gd name="adj2" fmla="val 19003948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F7B6FBDF-4663-4A5D-A2B3-B90DCEBBA233}"/>
              </a:ext>
            </a:extLst>
          </p:cNvPr>
          <p:cNvSpPr txBox="1"/>
          <p:nvPr/>
        </p:nvSpPr>
        <p:spPr>
          <a:xfrm>
            <a:off x="9966789" y="4643385"/>
            <a:ext cx="178238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Offer hotspots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xmlns="" id="{EB976B3E-89DE-4833-94D4-23A4F14582CA}"/>
              </a:ext>
            </a:extLst>
          </p:cNvPr>
          <p:cNvSpPr txBox="1">
            <a:spLocks/>
          </p:cNvSpPr>
          <p:nvPr/>
        </p:nvSpPr>
        <p:spPr>
          <a:xfrm>
            <a:off x="9649091" y="5325271"/>
            <a:ext cx="2298534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Pop-up special offer places on maps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xmlns="" id="{28F561C8-B2FA-4D2D-9122-39870DF54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10629900" y="5029200"/>
            <a:ext cx="414719" cy="131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xmlns="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itle 1">
            <a:extLst>
              <a:ext uri="{FF2B5EF4-FFF2-40B4-BE49-F238E27FC236}">
                <a16:creationId xmlns:a16="http://schemas.microsoft.com/office/drawing/2014/main" xmlns="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2187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PLAN TO 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IN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6376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xmlns="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CREATED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8757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2187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HOW WE PLAN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TO GROW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Flowchart: Alternate Process 4"/>
          <p:cNvSpPr/>
          <p:nvPr/>
        </p:nvSpPr>
        <p:spPr>
          <a:xfrm>
            <a:off x="933210" y="4446907"/>
            <a:ext cx="2613804" cy="2199735"/>
          </a:xfrm>
          <a:prstGeom prst="flowChartAlternateProcess">
            <a:avLst/>
          </a:prstGeom>
          <a:solidFill>
            <a:srgbClr val="2E7E69"/>
          </a:solidFill>
          <a:ln>
            <a:solidFill>
              <a:srgbClr val="2E7E69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Alternate Process 5"/>
          <p:cNvSpPr/>
          <p:nvPr/>
        </p:nvSpPr>
        <p:spPr>
          <a:xfrm>
            <a:off x="2508968" y="3736667"/>
            <a:ext cx="2613804" cy="2199735"/>
          </a:xfrm>
          <a:prstGeom prst="flowChartAlternateProcess">
            <a:avLst/>
          </a:prstGeom>
          <a:solidFill>
            <a:srgbClr val="3CAE52"/>
          </a:solidFill>
          <a:ln>
            <a:solidFill>
              <a:srgbClr val="3CAE5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Alternate Process 6"/>
          <p:cNvSpPr/>
          <p:nvPr/>
        </p:nvSpPr>
        <p:spPr>
          <a:xfrm>
            <a:off x="4441286" y="2934423"/>
            <a:ext cx="2613804" cy="2199735"/>
          </a:xfrm>
          <a:prstGeom prst="flowChartAlternateProcess">
            <a:avLst/>
          </a:prstGeom>
          <a:solidFill>
            <a:srgbClr val="B0C73D"/>
          </a:solidFill>
          <a:ln>
            <a:solidFill>
              <a:srgbClr val="B0C73D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Alternate Process 7"/>
          <p:cNvSpPr/>
          <p:nvPr/>
        </p:nvSpPr>
        <p:spPr>
          <a:xfrm>
            <a:off x="6356349" y="2140789"/>
            <a:ext cx="2613804" cy="2199735"/>
          </a:xfrm>
          <a:prstGeom prst="flowChartAlternateProcess">
            <a:avLst/>
          </a:prstGeom>
          <a:solidFill>
            <a:srgbClr val="E0E438"/>
          </a:solidFill>
          <a:ln>
            <a:solidFill>
              <a:srgbClr val="B2B618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Alternate Process 8"/>
          <p:cNvSpPr/>
          <p:nvPr/>
        </p:nvSpPr>
        <p:spPr>
          <a:xfrm>
            <a:off x="8185150" y="1295400"/>
            <a:ext cx="2613804" cy="2199735"/>
          </a:xfrm>
          <a:prstGeom prst="flowChartAlternateProcess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708703" y="4383671"/>
            <a:ext cx="21594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solidFill>
                  <a:schemeClr val="bg1"/>
                </a:solidFill>
                <a:latin typeface="Arial Black" pitchFamily="34" charset="0"/>
              </a:rPr>
              <a:t>COLLABORATE WITH POTENTIAL PARTNERS</a:t>
            </a:r>
            <a:endParaRPr lang="en-US" sz="1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9" name="Freeform 4344" descr="Icon of wrench. ">
            <a:extLst>
              <a:ext uri="{FF2B5EF4-FFF2-40B4-BE49-F238E27FC236}">
                <a16:creationId xmlns:a16="http://schemas.microsoft.com/office/drawing/2014/main" xmlns="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1716551" y="5004729"/>
            <a:ext cx="640014" cy="710277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678622" y="5269312"/>
            <a:ext cx="2159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solidFill>
                  <a:schemeClr val="bg1"/>
                </a:solidFill>
                <a:latin typeface="Arial Black" pitchFamily="34" charset="0"/>
              </a:rPr>
              <a:t>ADD DYNAMIC CONTENT</a:t>
            </a:r>
            <a:endParaRPr lang="en-US" sz="1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4881" y="6123329"/>
            <a:ext cx="2159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solidFill>
                  <a:schemeClr val="bg1"/>
                </a:solidFill>
                <a:latin typeface="Arial Black" pitchFamily="34" charset="0"/>
              </a:rPr>
              <a:t>IMPROVE LOCAL CONTENT</a:t>
            </a:r>
            <a:endParaRPr lang="en-US" sz="1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97890" y="3710806"/>
            <a:ext cx="2159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solidFill>
                  <a:schemeClr val="bg1"/>
                </a:solidFill>
                <a:latin typeface="Arial Black" pitchFamily="34" charset="0"/>
              </a:rPr>
              <a:t>MONETISATION</a:t>
            </a:r>
            <a:endParaRPr lang="en-US" sz="1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35317" y="2822286"/>
            <a:ext cx="2159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solidFill>
                  <a:schemeClr val="bg1"/>
                </a:solidFill>
                <a:latin typeface="Arial Black" pitchFamily="34" charset="0"/>
              </a:rPr>
              <a:t>SUCCESS</a:t>
            </a:r>
            <a:endParaRPr lang="en-US" sz="1400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24" name="Group 23" descr="Icon of money. ">
            <a:extLst>
              <a:ext uri="{FF2B5EF4-FFF2-40B4-BE49-F238E27FC236}">
                <a16:creationId xmlns:a16="http://schemas.microsoft.com/office/drawing/2014/main" xmlns="" id="{8FB81822-E09C-4A9F-BCD2-4BB20E38DA03}"/>
              </a:ext>
            </a:extLst>
          </p:cNvPr>
          <p:cNvGrpSpPr/>
          <p:nvPr/>
        </p:nvGrpSpPr>
        <p:grpSpPr>
          <a:xfrm>
            <a:off x="7158220" y="2585114"/>
            <a:ext cx="883155" cy="869777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25" name="Freeform 497">
              <a:extLst>
                <a:ext uri="{FF2B5EF4-FFF2-40B4-BE49-F238E27FC236}">
                  <a16:creationId xmlns:a16="http://schemas.microsoft.com/office/drawing/2014/main" xmlns="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498">
              <a:extLst>
                <a:ext uri="{FF2B5EF4-FFF2-40B4-BE49-F238E27FC236}">
                  <a16:creationId xmlns:a16="http://schemas.microsoft.com/office/drawing/2014/main" xmlns="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499">
              <a:extLst>
                <a:ext uri="{FF2B5EF4-FFF2-40B4-BE49-F238E27FC236}">
                  <a16:creationId xmlns:a16="http://schemas.microsoft.com/office/drawing/2014/main" xmlns="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500">
              <a:extLst>
                <a:ext uri="{FF2B5EF4-FFF2-40B4-BE49-F238E27FC236}">
                  <a16:creationId xmlns:a16="http://schemas.microsoft.com/office/drawing/2014/main" xmlns="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501">
              <a:extLst>
                <a:ext uri="{FF2B5EF4-FFF2-40B4-BE49-F238E27FC236}">
                  <a16:creationId xmlns:a16="http://schemas.microsoft.com/office/drawing/2014/main" xmlns="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502">
              <a:extLst>
                <a:ext uri="{FF2B5EF4-FFF2-40B4-BE49-F238E27FC236}">
                  <a16:creationId xmlns:a16="http://schemas.microsoft.com/office/drawing/2014/main" xmlns="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503">
              <a:extLst>
                <a:ext uri="{FF2B5EF4-FFF2-40B4-BE49-F238E27FC236}">
                  <a16:creationId xmlns:a16="http://schemas.microsoft.com/office/drawing/2014/main" xmlns="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504">
              <a:extLst>
                <a:ext uri="{FF2B5EF4-FFF2-40B4-BE49-F238E27FC236}">
                  <a16:creationId xmlns:a16="http://schemas.microsoft.com/office/drawing/2014/main" xmlns="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4E63ABA-A2BE-460E-AEC1-558B63A0D598}"/>
              </a:ext>
            </a:extLst>
          </p:cNvPr>
          <p:cNvGrpSpPr/>
          <p:nvPr/>
        </p:nvGrpSpPr>
        <p:grpSpPr>
          <a:xfrm>
            <a:off x="5204877" y="3152600"/>
            <a:ext cx="947314" cy="992404"/>
            <a:chOff x="2686050" y="2895601"/>
            <a:chExt cx="330200" cy="346075"/>
          </a:xfrm>
        </p:grpSpPr>
        <p:sp>
          <p:nvSpPr>
            <p:cNvPr id="35" name="Oval 309">
              <a:extLst>
                <a:ext uri="{FF2B5EF4-FFF2-40B4-BE49-F238E27FC236}">
                  <a16:creationId xmlns:a16="http://schemas.microsoft.com/office/drawing/2014/main" xmlns="" id="{AC91C28A-AC97-43D2-BB20-485D353E8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895601"/>
              <a:ext cx="82550" cy="82550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10">
              <a:extLst>
                <a:ext uri="{FF2B5EF4-FFF2-40B4-BE49-F238E27FC236}">
                  <a16:creationId xmlns:a16="http://schemas.microsoft.com/office/drawing/2014/main" xmlns="" id="{307DC6B5-75A0-4610-B431-35147A890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888" y="2978151"/>
              <a:ext cx="134938" cy="66675"/>
            </a:xfrm>
            <a:custGeom>
              <a:avLst/>
              <a:gdLst>
                <a:gd name="T0" fmla="*/ 36 w 36"/>
                <a:gd name="T1" fmla="*/ 18 h 18"/>
                <a:gd name="T2" fmla="*/ 0 w 36"/>
                <a:gd name="T3" fmla="*/ 18 h 18"/>
                <a:gd name="T4" fmla="*/ 18 w 36"/>
                <a:gd name="T5" fmla="*/ 0 h 18"/>
                <a:gd name="T6" fmla="*/ 36 w 36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8">
                  <a:moveTo>
                    <a:pt x="36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Oval 311">
              <a:extLst>
                <a:ext uri="{FF2B5EF4-FFF2-40B4-BE49-F238E27FC236}">
                  <a16:creationId xmlns:a16="http://schemas.microsoft.com/office/drawing/2014/main" xmlns="" id="{16EA5084-E99D-4DD5-B478-224937E08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275" y="3128963"/>
              <a:ext cx="60325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12">
              <a:extLst>
                <a:ext uri="{FF2B5EF4-FFF2-40B4-BE49-F238E27FC236}">
                  <a16:creationId xmlns:a16="http://schemas.microsoft.com/office/drawing/2014/main" xmlns="" id="{210EC1C6-3182-40F6-869F-33B0ABF22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050" y="3187701"/>
              <a:ext cx="104775" cy="53975"/>
            </a:xfrm>
            <a:custGeom>
              <a:avLst/>
              <a:gdLst>
                <a:gd name="T0" fmla="*/ 28 w 28"/>
                <a:gd name="T1" fmla="*/ 14 h 14"/>
                <a:gd name="T2" fmla="*/ 0 w 28"/>
                <a:gd name="T3" fmla="*/ 14 h 14"/>
                <a:gd name="T4" fmla="*/ 14 w 28"/>
                <a:gd name="T5" fmla="*/ 0 h 14"/>
                <a:gd name="T6" fmla="*/ 28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28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Oval 313">
              <a:extLst>
                <a:ext uri="{FF2B5EF4-FFF2-40B4-BE49-F238E27FC236}">
                  <a16:creationId xmlns:a16="http://schemas.microsoft.com/office/drawing/2014/main" xmlns="" id="{168ACDC4-22F5-4D4B-A783-44D3655B8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3128963"/>
              <a:ext cx="60325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14">
              <a:extLst>
                <a:ext uri="{FF2B5EF4-FFF2-40B4-BE49-F238E27FC236}">
                  <a16:creationId xmlns:a16="http://schemas.microsoft.com/office/drawing/2014/main" xmlns="" id="{9350080E-FAD1-420D-A674-785E5FD1F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475" y="3187701"/>
              <a:ext cx="104775" cy="53975"/>
            </a:xfrm>
            <a:custGeom>
              <a:avLst/>
              <a:gdLst>
                <a:gd name="T0" fmla="*/ 28 w 28"/>
                <a:gd name="T1" fmla="*/ 14 h 14"/>
                <a:gd name="T2" fmla="*/ 0 w 28"/>
                <a:gd name="T3" fmla="*/ 14 h 14"/>
                <a:gd name="T4" fmla="*/ 14 w 28"/>
                <a:gd name="T5" fmla="*/ 0 h 14"/>
                <a:gd name="T6" fmla="*/ 28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28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Oval 315">
              <a:extLst>
                <a:ext uri="{FF2B5EF4-FFF2-40B4-BE49-F238E27FC236}">
                  <a16:creationId xmlns:a16="http://schemas.microsoft.com/office/drawing/2014/main" xmlns="" id="{A3A96249-064E-4E4F-800D-F3E32321B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3128963"/>
              <a:ext cx="60325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16">
              <a:extLst>
                <a:ext uri="{FF2B5EF4-FFF2-40B4-BE49-F238E27FC236}">
                  <a16:creationId xmlns:a16="http://schemas.microsoft.com/office/drawing/2014/main" xmlns="" id="{5B0FA9F4-74E7-4069-9E66-4CD168516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475" y="3187701"/>
              <a:ext cx="104775" cy="53975"/>
            </a:xfrm>
            <a:custGeom>
              <a:avLst/>
              <a:gdLst>
                <a:gd name="T0" fmla="*/ 28 w 28"/>
                <a:gd name="T1" fmla="*/ 14 h 14"/>
                <a:gd name="T2" fmla="*/ 0 w 28"/>
                <a:gd name="T3" fmla="*/ 14 h 14"/>
                <a:gd name="T4" fmla="*/ 14 w 28"/>
                <a:gd name="T5" fmla="*/ 0 h 14"/>
                <a:gd name="T6" fmla="*/ 28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28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Oval 317">
              <a:extLst>
                <a:ext uri="{FF2B5EF4-FFF2-40B4-BE49-F238E27FC236}">
                  <a16:creationId xmlns:a16="http://schemas.microsoft.com/office/drawing/2014/main" xmlns="" id="{8B1079C4-08A2-4532-BF93-C9FBD28FC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0988" y="3128963"/>
              <a:ext cx="60325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18">
              <a:extLst>
                <a:ext uri="{FF2B5EF4-FFF2-40B4-BE49-F238E27FC236}">
                  <a16:creationId xmlns:a16="http://schemas.microsoft.com/office/drawing/2014/main" xmlns="" id="{D2176F15-45A0-4989-901D-43FEBC8C6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3187701"/>
              <a:ext cx="104775" cy="53975"/>
            </a:xfrm>
            <a:custGeom>
              <a:avLst/>
              <a:gdLst>
                <a:gd name="T0" fmla="*/ 28 w 28"/>
                <a:gd name="T1" fmla="*/ 14 h 14"/>
                <a:gd name="T2" fmla="*/ 0 w 28"/>
                <a:gd name="T3" fmla="*/ 14 h 14"/>
                <a:gd name="T4" fmla="*/ 14 w 28"/>
                <a:gd name="T5" fmla="*/ 0 h 14"/>
                <a:gd name="T6" fmla="*/ 28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28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19">
              <a:extLst>
                <a:ext uri="{FF2B5EF4-FFF2-40B4-BE49-F238E27FC236}">
                  <a16:creationId xmlns:a16="http://schemas.microsoft.com/office/drawing/2014/main" xmlns="" id="{E441EEB4-0ED1-401E-BCE2-44490D081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3074988"/>
              <a:ext cx="225425" cy="15875"/>
            </a:xfrm>
            <a:custGeom>
              <a:avLst/>
              <a:gdLst>
                <a:gd name="T0" fmla="*/ 0 w 142"/>
                <a:gd name="T1" fmla="*/ 10 h 10"/>
                <a:gd name="T2" fmla="*/ 0 w 142"/>
                <a:gd name="T3" fmla="*/ 0 h 10"/>
                <a:gd name="T4" fmla="*/ 142 w 142"/>
                <a:gd name="T5" fmla="*/ 0 h 10"/>
                <a:gd name="T6" fmla="*/ 142 w 142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0">
                  <a:moveTo>
                    <a:pt x="0" y="10"/>
                  </a:moveTo>
                  <a:lnTo>
                    <a:pt x="0" y="0"/>
                  </a:lnTo>
                  <a:lnTo>
                    <a:pt x="142" y="0"/>
                  </a:lnTo>
                  <a:lnTo>
                    <a:pt x="142" y="1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Line 320">
              <a:extLst>
                <a:ext uri="{FF2B5EF4-FFF2-40B4-BE49-F238E27FC236}">
                  <a16:creationId xmlns:a16="http://schemas.microsoft.com/office/drawing/2014/main" xmlns="" id="{DE0936E5-0224-4C3C-9815-CA2E7C9781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1150" y="3044826"/>
              <a:ext cx="0" cy="4603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47" name="Picture 46" descr="Trophy.png"/>
          <p:cNvPicPr>
            <a:picLocks noChangeAspect="1"/>
          </p:cNvPicPr>
          <p:nvPr/>
        </p:nvPicPr>
        <p:blipFill>
          <a:blip r:embed="rId2" cstate="print"/>
          <a:srcRect l="8247" t="7107" r="13460" b="8629"/>
          <a:stretch>
            <a:fillRect/>
          </a:stretch>
        </p:blipFill>
        <p:spPr>
          <a:xfrm>
            <a:off x="8988727" y="1699402"/>
            <a:ext cx="1086929" cy="1044582"/>
          </a:xfrm>
          <a:prstGeom prst="rect">
            <a:avLst/>
          </a:prstGeom>
        </p:spPr>
      </p:pic>
      <p:pic>
        <p:nvPicPr>
          <p:cNvPr id="48" name="Picture 47" descr="DATABAS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2690" y="3861769"/>
            <a:ext cx="1334220" cy="11818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2A21665-C64F-4BDA-B2DE-442D706057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xmlns="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xmlns="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30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609EDA-869E-4BE5-AE5D-B898C584B6FF}">
  <ds:schemaRefs>
    <ds:schemaRef ds:uri="http://purl.org/dc/elements/1.1/"/>
    <ds:schemaRef ds:uri="16c05727-aa75-4e4a-9b5f-8a80a1165891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0</TotalTime>
  <Words>292</Words>
  <Application>Microsoft Office PowerPoint</Application>
  <PresentationFormat>Custom</PresentationFormat>
  <Paragraphs>105</Paragraphs>
  <Slides>11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Project analysis slide 4</vt:lpstr>
      <vt:lpstr>Project analysis slide 2</vt:lpstr>
      <vt:lpstr>Project analysis slide 3</vt:lpstr>
      <vt:lpstr>Slide 5</vt:lpstr>
      <vt:lpstr>Human resources slide 7</vt:lpstr>
      <vt:lpstr>Project analysis slide 6</vt:lpstr>
      <vt:lpstr>Slide 8</vt:lpstr>
      <vt:lpstr>Thank You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2019-09-21T12:47:10Z</dcterms:created>
  <dcterms:modified xsi:type="dcterms:W3CDTF">2019-09-22T07:14:04Z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